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00" r:id="rId2"/>
    <p:sldMasterId id="2147483719" r:id="rId3"/>
  </p:sldMasterIdLst>
  <p:notesMasterIdLst>
    <p:notesMasterId r:id="rId11"/>
  </p:notesMasterIdLst>
  <p:handoutMasterIdLst>
    <p:handoutMasterId r:id="rId12"/>
  </p:handoutMasterIdLst>
  <p:sldIdLst>
    <p:sldId id="287" r:id="rId4"/>
    <p:sldId id="337" r:id="rId5"/>
    <p:sldId id="339" r:id="rId6"/>
    <p:sldId id="338" r:id="rId7"/>
    <p:sldId id="290" r:id="rId8"/>
    <p:sldId id="291" r:id="rId9"/>
    <p:sldId id="340" r:id="rId10"/>
  </p:sldIdLst>
  <p:sldSz cx="9144000" cy="5143500" type="screen16x9"/>
  <p:notesSz cx="6858000" cy="9144000"/>
  <p:custDataLst>
    <p:tags r:id="rId13"/>
  </p:custDataLst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33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a Bosticco" initials="GB" lastIdx="1" clrIdx="0">
    <p:extLst>
      <p:ext uri="{19B8F6BF-5375-455C-9EA6-DF929625EA0E}">
        <p15:presenceInfo xmlns:p15="http://schemas.microsoft.com/office/powerpoint/2012/main" userId="S::gabriella.bosticco@arbetsformedlingen.se::5f916e46-5a3c-48df-afdb-b716a452dcb0" providerId="AD"/>
      </p:ext>
    </p:extLst>
  </p:cmAuthor>
  <p:cmAuthor id="2" name="Erik Haglund" initials="EH" lastIdx="20" clrIdx="1">
    <p:extLst>
      <p:ext uri="{19B8F6BF-5375-455C-9EA6-DF929625EA0E}">
        <p15:presenceInfo xmlns:p15="http://schemas.microsoft.com/office/powerpoint/2012/main" userId="S::erik.haglund@arbetsformedlingen.se::583ced07-39a2-4a55-aa91-1eaad2c063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23D"/>
    <a:srgbClr val="00005A"/>
    <a:srgbClr val="EAF2D8"/>
    <a:srgbClr val="DA5187"/>
    <a:srgbClr val="D43372"/>
    <a:srgbClr val="BAD781"/>
    <a:srgbClr val="A5CB5A"/>
    <a:srgbClr val="595994"/>
    <a:srgbClr val="262673"/>
    <a:srgbClr val="E3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90" autoAdjust="0"/>
  </p:normalViewPr>
  <p:slideViewPr>
    <p:cSldViewPr snapToGrid="0">
      <p:cViewPr varScale="1">
        <p:scale>
          <a:sx n="81" d="100"/>
          <a:sy n="81" d="100"/>
        </p:scale>
        <p:origin x="60" y="40"/>
      </p:cViewPr>
      <p:guideLst>
        <p:guide orient="horz" pos="1711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E04B-E651-4647-A300-2AFAE441B118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7053-A168-41C7-8F57-9601F9EF8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30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3CAE6-3546-4A01-BBE9-044D7CD2D89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74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Tydliga prioriteringar från regeringen på Af. Samarbetet med kommunen och näringslivet viktigt.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37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* Långtidsarbetslösa 280st. </a:t>
            </a:r>
            <a:r>
              <a:rPr lang="sv-SE" dirty="0"/>
              <a:t>Många väldigt långt från A-marknaden, ej till förfogande. Stora behov av stöd. Kommunicering utskrivning.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FH 1800st inskrivna. Stort mörkertal. Svårigheter med APU pga. språk, avstånd mm. Trots detta 1130 i anställning. SIUS stöd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err="1"/>
              <a:t>Lågutb</a:t>
            </a:r>
            <a:r>
              <a:rPr lang="sv-SE" dirty="0"/>
              <a:t>. 550st. Arbetsgivarna stora kompetensbehov. Svårt fylla AUB. Utb. Mässa i SFT inbjudna 115st arbetssökande som saknar </a:t>
            </a:r>
            <a:r>
              <a:rPr lang="sv-SE" dirty="0" err="1"/>
              <a:t>gymnasieutb</a:t>
            </a:r>
            <a:r>
              <a:rPr lang="sv-SE" dirty="0"/>
              <a:t>. 26 kom.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Motverka felaktiga utbetalningar, brottslighet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30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73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61641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54178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84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1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2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72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14665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76293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80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6086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65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112089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2B5A4ED3-FEB3-47EA-BE93-5E7081E13E7D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9687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9729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6148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973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22106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6037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898847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>
            <a:lvl1pPr>
              <a:buClr>
                <a:srgbClr val="95C23D"/>
              </a:buClr>
              <a:defRPr/>
            </a:lvl1pPr>
            <a:lvl2pPr>
              <a:buClr>
                <a:srgbClr val="95C23D"/>
              </a:buClr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89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460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2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3347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37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7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7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6004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32" r:id="rId3"/>
    <p:sldLayoutId id="2147483730" r:id="rId4"/>
    <p:sldLayoutId id="2147483704" r:id="rId5"/>
    <p:sldLayoutId id="2147483706" r:id="rId6"/>
    <p:sldLayoutId id="2147483717" r:id="rId7"/>
    <p:sldLayoutId id="2147483718" r:id="rId8"/>
    <p:sldLayoutId id="2147483711" r:id="rId9"/>
    <p:sldLayoutId id="2147483716" r:id="rId10"/>
    <p:sldLayoutId id="2147483708" r:id="rId11"/>
    <p:sldLayoutId id="2147483712" r:id="rId12"/>
    <p:sldLayoutId id="2147483731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2024-09-26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Af_logotyp_gron-vit_cmyk.pdf" descr="Logotyp Arbetsförmedlingen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8535617D-9B94-4F6D-9220-2325D3DFE4F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04688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3" r:id="rId2"/>
    <p:sldLayoutId id="2147483734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pngall.com/team-work-png/download/1319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pcornmonstret.blogspot.com/2011/10/hostbilder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Exempelbild på grupp med människor i möte">
            <a:extLst>
              <a:ext uri="{FF2B5EF4-FFF2-40B4-BE49-F238E27FC236}">
                <a16:creationId xmlns:a16="http://schemas.microsoft.com/office/drawing/2014/main" id="{9331C290-1AF2-CC40-A514-B0F588733F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9" b="11479"/>
          <a:stretch/>
        </p:blipFill>
        <p:spPr/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E4D33628-C972-4223-B7F5-1E8074EA2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59" y="2948026"/>
            <a:ext cx="5328000" cy="925834"/>
          </a:xfrm>
        </p:spPr>
        <p:txBody>
          <a:bodyPr/>
          <a:lstStyle/>
          <a:p>
            <a:r>
              <a:rPr lang="sv-SE" dirty="0"/>
              <a:t>Frukostmöte Storuman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A889C2A-BC79-4C98-A073-B6ED4A97D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dirty="0"/>
              <a:t>240927</a:t>
            </a:r>
          </a:p>
        </p:txBody>
      </p:sp>
    </p:spTree>
    <p:extLst>
      <p:ext uri="{BB962C8B-B14F-4D97-AF65-F5344CB8AC3E}">
        <p14:creationId xmlns:p14="http://schemas.microsoft.com/office/powerpoint/2010/main" val="312266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2CE0976-4055-54C9-68CF-EB9E8ECCF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516" y="792947"/>
            <a:ext cx="2015819" cy="3643980"/>
          </a:xfrm>
          <a:prstGeom prst="rect">
            <a:avLst/>
          </a:prstGeom>
        </p:spPr>
      </p:pic>
      <p:sp>
        <p:nvSpPr>
          <p:cNvPr id="48" name="Rektangel 47">
            <a:extLst>
              <a:ext uri="{FF2B5EF4-FFF2-40B4-BE49-F238E27FC236}">
                <a16:creationId xmlns:a16="http://schemas.microsoft.com/office/drawing/2014/main" id="{2AA70532-B864-397B-8E3A-44B9195756FD}"/>
              </a:ext>
            </a:extLst>
          </p:cNvPr>
          <p:cNvSpPr/>
          <p:nvPr/>
        </p:nvSpPr>
        <p:spPr>
          <a:xfrm>
            <a:off x="4778381" y="4114042"/>
            <a:ext cx="1955779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sv-S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17610FD4-B445-1F16-7705-DF61CC836BA0}"/>
              </a:ext>
            </a:extLst>
          </p:cNvPr>
          <p:cNvSpPr/>
          <p:nvPr/>
        </p:nvSpPr>
        <p:spPr>
          <a:xfrm>
            <a:off x="4783375" y="4141943"/>
            <a:ext cx="1955779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sv-S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DE2C9F4-6F7F-1456-1725-32503433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5" y="-44553"/>
            <a:ext cx="8222416" cy="553999"/>
          </a:xfrm>
        </p:spPr>
        <p:txBody>
          <a:bodyPr/>
          <a:lstStyle/>
          <a:p>
            <a:r>
              <a:rPr lang="sv-SE" sz="2000" dirty="0"/>
              <a:t>Andel inskrivna arbetslösa och antal lediga jobb – Augusti 2024 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17755E8-F583-2F70-F64D-A580D0FD6F8A}"/>
              </a:ext>
            </a:extLst>
          </p:cNvPr>
          <p:cNvSpPr txBox="1"/>
          <p:nvPr/>
        </p:nvSpPr>
        <p:spPr>
          <a:xfrm>
            <a:off x="6368311" y="658801"/>
            <a:ext cx="1832054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sv-SE" sz="900" b="1" dirty="0">
                <a:solidFill>
                  <a:prstClr val="black"/>
                </a:solidFill>
                <a:latin typeface="Arial"/>
              </a:rPr>
              <a:t>Norrbotten  3,9 %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arbetslösa 4 770 personer  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lediga jobb 3 292 st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2788926-FAAF-B1CD-815D-17F557A42116}"/>
              </a:ext>
            </a:extLst>
          </p:cNvPr>
          <p:cNvSpPr txBox="1"/>
          <p:nvPr/>
        </p:nvSpPr>
        <p:spPr>
          <a:xfrm>
            <a:off x="1509402" y="872880"/>
            <a:ext cx="1898266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sv-SE" sz="900" b="1" dirty="0">
                <a:solidFill>
                  <a:prstClr val="black"/>
                </a:solidFill>
                <a:latin typeface="Arial"/>
              </a:rPr>
              <a:t>Västerbotten  3,8  %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arbetslösa 5 260 personer 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lediga jobb 4 244 st 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5400A55-779F-5334-819E-768EFCB491CD}"/>
              </a:ext>
            </a:extLst>
          </p:cNvPr>
          <p:cNvSpPr txBox="1"/>
          <p:nvPr/>
        </p:nvSpPr>
        <p:spPr>
          <a:xfrm>
            <a:off x="1482192" y="1693609"/>
            <a:ext cx="1879042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sv-SE" sz="900" b="1" dirty="0">
                <a:solidFill>
                  <a:prstClr val="black"/>
                </a:solidFill>
                <a:latin typeface="Arial"/>
              </a:rPr>
              <a:t>Jämtland   4,4 %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arbetslösa 2 834  personer </a:t>
            </a:r>
          </a:p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Antal lediga jobb 2 054  st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E4E876C-F72E-6EE0-0BF0-E930DEC80F90}"/>
              </a:ext>
            </a:extLst>
          </p:cNvPr>
          <p:cNvSpPr txBox="1"/>
          <p:nvPr/>
        </p:nvSpPr>
        <p:spPr>
          <a:xfrm>
            <a:off x="1067644" y="4465928"/>
            <a:ext cx="2062632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Skåne   9,1 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</a:t>
            </a:r>
            <a:r>
              <a:rPr lang="sv-SE" sz="900" b="0">
                <a:solidFill>
                  <a:prstClr val="black"/>
                </a:solidFill>
                <a:latin typeface="Arial"/>
              </a:rPr>
              <a:t>arbetslösa 63 </a:t>
            </a:r>
            <a:r>
              <a:rPr lang="sv-SE" sz="900" b="0" dirty="0">
                <a:solidFill>
                  <a:prstClr val="black"/>
                </a:solidFill>
                <a:latin typeface="Arial"/>
              </a:rPr>
              <a:t>342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10 009 st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313E5D9-2906-2E75-9AEF-118DC01967BD}"/>
              </a:ext>
            </a:extLst>
          </p:cNvPr>
          <p:cNvSpPr txBox="1"/>
          <p:nvPr/>
        </p:nvSpPr>
        <p:spPr>
          <a:xfrm>
            <a:off x="6304752" y="3517121"/>
            <a:ext cx="2063629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Södermanland 8,7 %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12 471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2 346  st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08714A7-1C24-B022-6B1B-E11D57E01929}"/>
              </a:ext>
            </a:extLst>
          </p:cNvPr>
          <p:cNvSpPr txBox="1"/>
          <p:nvPr/>
        </p:nvSpPr>
        <p:spPr>
          <a:xfrm>
            <a:off x="6046767" y="1625254"/>
            <a:ext cx="1975016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Gävleborg 8,6 %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11 773 personer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1 694 st 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76F14B-1E9F-7BAA-A190-4F4A0D4E128D}"/>
              </a:ext>
            </a:extLst>
          </p:cNvPr>
          <p:cNvSpPr txBox="1"/>
          <p:nvPr/>
        </p:nvSpPr>
        <p:spPr>
          <a:xfrm>
            <a:off x="545646" y="2295528"/>
            <a:ext cx="1932248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Örebro län  7,0 %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10 610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2 407 st 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6B82EE8-B40E-4632-8825-49CCCFD26D6E}"/>
              </a:ext>
            </a:extLst>
          </p:cNvPr>
          <p:cNvSpPr txBox="1"/>
          <p:nvPr/>
        </p:nvSpPr>
        <p:spPr>
          <a:xfrm>
            <a:off x="6205465" y="2835981"/>
            <a:ext cx="2063629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Stockholm  7,0 %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 89 454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 24 834 st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E4E1031B-FA28-9F48-5B60-5DD8A8188548}"/>
              </a:ext>
            </a:extLst>
          </p:cNvPr>
          <p:cNvSpPr txBox="1"/>
          <p:nvPr/>
        </p:nvSpPr>
        <p:spPr>
          <a:xfrm>
            <a:off x="775621" y="3594838"/>
            <a:ext cx="1932248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Västra Götaland  6,2 %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55 751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14 034 st </a:t>
            </a:r>
          </a:p>
        </p:txBody>
      </p: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637EB492-B6E6-E78E-A06D-DEB8C3FFF544}"/>
              </a:ext>
            </a:extLst>
          </p:cNvPr>
          <p:cNvCxnSpPr>
            <a:cxnSpLocks/>
          </p:cNvCxnSpPr>
          <p:nvPr/>
        </p:nvCxnSpPr>
        <p:spPr>
          <a:xfrm flipH="1">
            <a:off x="5445439" y="1020935"/>
            <a:ext cx="938882" cy="423791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7AC47578-1C3D-878A-7D58-EFAB154EA14D}"/>
              </a:ext>
            </a:extLst>
          </p:cNvPr>
          <p:cNvCxnSpPr>
            <a:cxnSpLocks/>
          </p:cNvCxnSpPr>
          <p:nvPr/>
        </p:nvCxnSpPr>
        <p:spPr>
          <a:xfrm>
            <a:off x="3449744" y="1308815"/>
            <a:ext cx="746977" cy="507115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7CDCC5EF-0C8E-F59F-3B39-CCC0F1D387F0}"/>
              </a:ext>
            </a:extLst>
          </p:cNvPr>
          <p:cNvCxnSpPr>
            <a:cxnSpLocks/>
          </p:cNvCxnSpPr>
          <p:nvPr/>
        </p:nvCxnSpPr>
        <p:spPr>
          <a:xfrm>
            <a:off x="3436188" y="1974498"/>
            <a:ext cx="566239" cy="1085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EF18E1F6-D094-7DCA-EBA9-F1E19588A478}"/>
              </a:ext>
            </a:extLst>
          </p:cNvPr>
          <p:cNvCxnSpPr>
            <a:cxnSpLocks/>
          </p:cNvCxnSpPr>
          <p:nvPr/>
        </p:nvCxnSpPr>
        <p:spPr>
          <a:xfrm>
            <a:off x="3149683" y="2614938"/>
            <a:ext cx="725219" cy="190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id="{5595AA91-A398-9F75-8A50-C253B6A0FB59}"/>
              </a:ext>
            </a:extLst>
          </p:cNvPr>
          <p:cNvCxnSpPr>
            <a:cxnSpLocks/>
          </p:cNvCxnSpPr>
          <p:nvPr/>
        </p:nvCxnSpPr>
        <p:spPr>
          <a:xfrm flipV="1">
            <a:off x="3275923" y="4276902"/>
            <a:ext cx="598979" cy="367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59BEF5B3-1EFE-5A6F-C227-F3B468C104E4}"/>
              </a:ext>
            </a:extLst>
          </p:cNvPr>
          <p:cNvCxnSpPr>
            <a:cxnSpLocks/>
          </p:cNvCxnSpPr>
          <p:nvPr/>
        </p:nvCxnSpPr>
        <p:spPr>
          <a:xfrm>
            <a:off x="2982597" y="3875190"/>
            <a:ext cx="761621" cy="98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>
            <a:extLst>
              <a:ext uri="{FF2B5EF4-FFF2-40B4-BE49-F238E27FC236}">
                <a16:creationId xmlns:a16="http://schemas.microsoft.com/office/drawing/2014/main" id="{1C34D480-2676-448C-88AB-767668EBE0F8}"/>
              </a:ext>
            </a:extLst>
          </p:cNvPr>
          <p:cNvSpPr txBox="1"/>
          <p:nvPr/>
        </p:nvSpPr>
        <p:spPr>
          <a:xfrm>
            <a:off x="4707310" y="4046707"/>
            <a:ext cx="2026850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685783">
              <a:defRPr/>
            </a:pPr>
            <a:endParaRPr lang="sv-S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0C2F4B4-E222-95F5-8B00-0919DBC6BF9E}"/>
              </a:ext>
            </a:extLst>
          </p:cNvPr>
          <p:cNvSpPr txBox="1"/>
          <p:nvPr/>
        </p:nvSpPr>
        <p:spPr>
          <a:xfrm>
            <a:off x="6138569" y="4188991"/>
            <a:ext cx="2061796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Östergötland  6,9 %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 16 219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4 383  st</a:t>
            </a:r>
          </a:p>
        </p:txBody>
      </p: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6F4ED432-FC6D-1E00-AB53-E1F9699E5A5D}"/>
              </a:ext>
            </a:extLst>
          </p:cNvPr>
          <p:cNvCxnSpPr>
            <a:cxnSpLocks/>
          </p:cNvCxnSpPr>
          <p:nvPr/>
        </p:nvCxnSpPr>
        <p:spPr>
          <a:xfrm flipH="1">
            <a:off x="4864615" y="3089896"/>
            <a:ext cx="1247882" cy="277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F8051DAA-827A-8FBC-344D-3252955AB041}"/>
              </a:ext>
            </a:extLst>
          </p:cNvPr>
          <p:cNvCxnSpPr>
            <a:cxnSpLocks/>
          </p:cNvCxnSpPr>
          <p:nvPr/>
        </p:nvCxnSpPr>
        <p:spPr>
          <a:xfrm flipH="1" flipV="1">
            <a:off x="4778381" y="3684011"/>
            <a:ext cx="1334116" cy="218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9F33DFD8-C643-EBD4-C985-DB42917FFC0D}"/>
              </a:ext>
            </a:extLst>
          </p:cNvPr>
          <p:cNvCxnSpPr>
            <a:cxnSpLocks/>
          </p:cNvCxnSpPr>
          <p:nvPr/>
        </p:nvCxnSpPr>
        <p:spPr>
          <a:xfrm flipH="1">
            <a:off x="4777186" y="2066013"/>
            <a:ext cx="1113761" cy="6810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871D077D-6367-F2EC-CF90-A633573C6CF1}"/>
              </a:ext>
            </a:extLst>
          </p:cNvPr>
          <p:cNvSpPr txBox="1"/>
          <p:nvPr/>
        </p:nvSpPr>
        <p:spPr>
          <a:xfrm>
            <a:off x="6011063" y="2273344"/>
            <a:ext cx="1942366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Västmanland  8,2 %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11 321 personer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 jobb 2 612  st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6897043-A96B-6181-1CD0-890F85856999}"/>
              </a:ext>
            </a:extLst>
          </p:cNvPr>
          <p:cNvSpPr txBox="1"/>
          <p:nvPr/>
        </p:nvSpPr>
        <p:spPr>
          <a:xfrm rot="21437181">
            <a:off x="3873244" y="315699"/>
            <a:ext cx="1668131" cy="4693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783" fontAlgn="b">
              <a:defRPr/>
            </a:pPr>
            <a:r>
              <a:rPr lang="sv-SE" sz="788" b="1" dirty="0">
                <a:solidFill>
                  <a:srgbClr val="002060"/>
                </a:solidFill>
                <a:latin typeface="Arial"/>
              </a:rPr>
              <a:t>Riket  6,8 %  - </a:t>
            </a:r>
            <a:r>
              <a:rPr lang="sv-SE" sz="825" b="1" dirty="0">
                <a:solidFill>
                  <a:srgbClr val="002060"/>
                </a:solidFill>
                <a:latin typeface="Arial"/>
              </a:rPr>
              <a:t>360 195 personer</a:t>
            </a:r>
          </a:p>
          <a:p>
            <a:pPr defTabSz="685783" fontAlgn="b">
              <a:defRPr/>
            </a:pPr>
            <a:r>
              <a:rPr lang="sv-SE" sz="800" b="1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8A97BC8-AA93-1061-50D6-24139977CF50}"/>
              </a:ext>
            </a:extLst>
          </p:cNvPr>
          <p:cNvSpPr txBox="1"/>
          <p:nvPr/>
        </p:nvSpPr>
        <p:spPr>
          <a:xfrm>
            <a:off x="3927865" y="4590975"/>
            <a:ext cx="2116560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Blekinge 7,4 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5 595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1 160 st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F48E7E4-1B1C-D5E2-A803-D8B4BB59C4A5}"/>
              </a:ext>
            </a:extLst>
          </p:cNvPr>
          <p:cNvSpPr txBox="1"/>
          <p:nvPr/>
        </p:nvSpPr>
        <p:spPr>
          <a:xfrm>
            <a:off x="306939" y="2962938"/>
            <a:ext cx="1996417" cy="507831"/>
          </a:xfrm>
          <a:prstGeom prst="rect">
            <a:avLst/>
          </a:prstGeom>
          <a:solidFill>
            <a:srgbClr val="F3A875"/>
          </a:solidFill>
          <a:ln w="12700">
            <a:solidFill>
              <a:srgbClr val="A5A5A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marR="0" lvl="0" indent="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</a:lstStyle>
          <a:p>
            <a:pPr defTabSz="685783">
              <a:defRPr/>
            </a:pPr>
            <a:r>
              <a:rPr lang="sv-SE" sz="900" dirty="0">
                <a:solidFill>
                  <a:prstClr val="black"/>
                </a:solidFill>
                <a:latin typeface="Arial"/>
              </a:rPr>
              <a:t>Kronobergs län  7,3  %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arbetslösa 7 315 personer </a:t>
            </a:r>
          </a:p>
          <a:p>
            <a:pPr defTabSz="685783">
              <a:defRPr/>
            </a:pPr>
            <a:r>
              <a:rPr lang="sv-SE" sz="900" b="0" dirty="0">
                <a:solidFill>
                  <a:prstClr val="black"/>
                </a:solidFill>
                <a:latin typeface="Arial"/>
              </a:rPr>
              <a:t>Antal lediga jobb 2 072  st </a:t>
            </a:r>
          </a:p>
        </p:txBody>
      </p:sp>
    </p:spTree>
    <p:extLst>
      <p:ext uri="{BB962C8B-B14F-4D97-AF65-F5344CB8AC3E}">
        <p14:creationId xmlns:p14="http://schemas.microsoft.com/office/powerpoint/2010/main" val="57591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CB34D-D4CF-B62B-A426-0A35AE6F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170819"/>
            <a:ext cx="7422784" cy="675000"/>
          </a:xfrm>
        </p:spPr>
        <p:txBody>
          <a:bodyPr/>
          <a:lstStyle/>
          <a:p>
            <a:r>
              <a:rPr lang="sv-SE" dirty="0"/>
              <a:t>Arbetslösa av arbetskraften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E24C3B8-81FC-47E0-5539-DBB7340E5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00" y="632459"/>
            <a:ext cx="4046220" cy="4154433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1BF2FBF-20A7-7D6C-7D63-B4B4CCFCA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43" y="1252911"/>
            <a:ext cx="3446359" cy="31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1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E9ECEF-08C3-AD50-2C2B-C51C076C2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Arbetssökande i Storuman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FC765F-ED4E-10DF-C502-FED65DD3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Samtliga inskrivna			285</a:t>
            </a:r>
          </a:p>
          <a:p>
            <a:r>
              <a:rPr lang="sv-SE" dirty="0"/>
              <a:t>Inskrivna arbetslösa			  85</a:t>
            </a:r>
          </a:p>
          <a:p>
            <a:r>
              <a:rPr lang="sv-SE" dirty="0"/>
              <a:t>Öppet arbetslösa				  58</a:t>
            </a:r>
          </a:p>
          <a:p>
            <a:r>
              <a:rPr lang="sv-SE" dirty="0"/>
              <a:t>Arbetslösa i program 			  35</a:t>
            </a:r>
          </a:p>
          <a:p>
            <a:r>
              <a:rPr lang="sv-SE" dirty="0"/>
              <a:t>Arbete med stöd 				  78</a:t>
            </a:r>
          </a:p>
          <a:p>
            <a:r>
              <a:rPr lang="sv-SE" dirty="0"/>
              <a:t>Anställd med Nystartsjobb		  13</a:t>
            </a:r>
          </a:p>
          <a:p>
            <a:endParaRPr lang="sv-SE" dirty="0"/>
          </a:p>
          <a:p>
            <a:r>
              <a:rPr lang="sv-SE" dirty="0"/>
              <a:t>Antal lediga jobb				  67</a:t>
            </a:r>
          </a:p>
          <a:p>
            <a:endParaRPr lang="sv-SE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78F1693-85C6-681F-17EE-1F864F05DC62}"/>
              </a:ext>
            </a:extLst>
          </p:cNvPr>
          <p:cNvSpPr/>
          <p:nvPr/>
        </p:nvSpPr>
        <p:spPr>
          <a:xfrm>
            <a:off x="6122822" y="714344"/>
            <a:ext cx="1177748" cy="11568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chemeClr val="tx1"/>
                </a:solidFill>
              </a:rPr>
              <a:t>3,3%</a:t>
            </a:r>
          </a:p>
        </p:txBody>
      </p:sp>
    </p:spTree>
    <p:extLst>
      <p:ext uri="{BB962C8B-B14F-4D97-AF65-F5344CB8AC3E}">
        <p14:creationId xmlns:p14="http://schemas.microsoft.com/office/powerpoint/2010/main" val="279066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95103E-0D3F-68AA-D613-690185C06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</p:spPr>
        <p:txBody>
          <a:bodyPr anchor="t">
            <a:normAutofit/>
          </a:bodyPr>
          <a:lstStyle/>
          <a:p>
            <a:r>
              <a:rPr lang="sv-SE" dirty="0"/>
              <a:t>Prioriteringar</a:t>
            </a:r>
          </a:p>
        </p:txBody>
      </p:sp>
      <p:pic>
        <p:nvPicPr>
          <p:cNvPr id="5" name="Bildobjekt 4" descr="Hand som håller en sapling">
            <a:extLst>
              <a:ext uri="{FF2B5EF4-FFF2-40B4-BE49-F238E27FC236}">
                <a16:creationId xmlns:a16="http://schemas.microsoft.com/office/drawing/2014/main" id="{0DD90485-77B4-325D-4875-18B0FA26CB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8" b="3"/>
          <a:stretch/>
        </p:blipFill>
        <p:spPr>
          <a:xfrm>
            <a:off x="4368617" y="1809000"/>
            <a:ext cx="3629210" cy="2565000"/>
          </a:xfrm>
          <a:prstGeom prst="rect">
            <a:avLst/>
          </a:prstGeom>
          <a:noFill/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B33D2F-A3A4-526E-D499-CCE2B92E0B4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Långtidsarbetslösa 24 månader</a:t>
            </a:r>
          </a:p>
          <a:p>
            <a:r>
              <a:rPr lang="sv-SE" dirty="0"/>
              <a:t>Funktionshindrade</a:t>
            </a:r>
          </a:p>
          <a:p>
            <a:r>
              <a:rPr lang="sv-SE" dirty="0"/>
              <a:t>Lågutbildade</a:t>
            </a:r>
          </a:p>
          <a:p>
            <a:r>
              <a:rPr lang="sv-SE" dirty="0"/>
              <a:t>God förvaltning</a:t>
            </a:r>
          </a:p>
        </p:txBody>
      </p:sp>
    </p:spTree>
    <p:extLst>
      <p:ext uri="{BB962C8B-B14F-4D97-AF65-F5344CB8AC3E}">
        <p14:creationId xmlns:p14="http://schemas.microsoft.com/office/powerpoint/2010/main" val="421101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F94B82-638A-929E-5A48-AECF1366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8" y="366739"/>
            <a:ext cx="7422784" cy="444160"/>
          </a:xfrm>
        </p:spPr>
        <p:txBody>
          <a:bodyPr/>
          <a:lstStyle/>
          <a:p>
            <a:r>
              <a:rPr lang="sv-SE" dirty="0"/>
              <a:t>Resurser AF norra Västerbotten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97CD16-74D1-3D81-9071-2D38C4CFE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65" y="1004047"/>
            <a:ext cx="8258823" cy="3747248"/>
          </a:xfrm>
        </p:spPr>
        <p:txBody>
          <a:bodyPr/>
          <a:lstStyle/>
          <a:p>
            <a:r>
              <a:rPr lang="sv-SE" b="1" dirty="0"/>
              <a:t>  Norra Västerbotten	</a:t>
            </a:r>
          </a:p>
          <a:p>
            <a:r>
              <a:rPr lang="sv-SE" sz="1600" dirty="0"/>
              <a:t>  Fyra bemannade kontor	</a:t>
            </a:r>
          </a:p>
          <a:p>
            <a:r>
              <a:rPr lang="sv-SE" sz="1600" dirty="0"/>
              <a:t>  Fem utresekontor		</a:t>
            </a:r>
          </a:p>
          <a:p>
            <a:pPr marL="0" indent="0">
              <a:buNone/>
            </a:pPr>
            <a:r>
              <a:rPr lang="sv-SE" b="1" dirty="0"/>
              <a:t>      </a:t>
            </a:r>
            <a:r>
              <a:rPr lang="sv-SE" sz="1200" b="1" dirty="0"/>
              <a:t>Antal handläggare 41st		</a:t>
            </a:r>
          </a:p>
          <a:p>
            <a:pPr marL="0" indent="0">
              <a:buNone/>
            </a:pPr>
            <a:r>
              <a:rPr lang="sv-SE" dirty="0"/>
              <a:t>    </a:t>
            </a:r>
            <a:r>
              <a:rPr lang="sv-SE" sz="1100" dirty="0"/>
              <a:t>- Planera/bedöma	   6</a:t>
            </a:r>
          </a:p>
          <a:p>
            <a:pPr marL="0" indent="0">
              <a:buNone/>
            </a:pPr>
            <a:r>
              <a:rPr lang="sv-SE" sz="1100" dirty="0"/>
              <a:t>       - Vägleda/utbilda	   5</a:t>
            </a:r>
          </a:p>
          <a:p>
            <a:pPr marL="0" indent="0">
              <a:buNone/>
            </a:pPr>
            <a:r>
              <a:rPr lang="sv-SE" sz="1100" dirty="0"/>
              <a:t>       - Rusta                    8		</a:t>
            </a:r>
          </a:p>
          <a:p>
            <a:pPr marL="0" indent="0">
              <a:buNone/>
            </a:pPr>
            <a:r>
              <a:rPr lang="sv-SE" sz="1100" dirty="0"/>
              <a:t>       - Anställningsstöd   3</a:t>
            </a:r>
          </a:p>
          <a:p>
            <a:pPr marL="0" indent="0">
              <a:buNone/>
            </a:pPr>
            <a:r>
              <a:rPr lang="sv-SE" sz="1100" dirty="0"/>
              <a:t>       - FK samverkan	   3</a:t>
            </a:r>
          </a:p>
          <a:p>
            <a:pPr marL="0" indent="0">
              <a:buNone/>
            </a:pPr>
            <a:r>
              <a:rPr lang="sv-SE" sz="1100" dirty="0"/>
              <a:t>       - ARBSAM	   1</a:t>
            </a:r>
          </a:p>
          <a:p>
            <a:pPr marL="0" indent="0">
              <a:buNone/>
            </a:pPr>
            <a:r>
              <a:rPr lang="sv-SE" sz="1100" dirty="0"/>
              <a:t>       - SIUS		   8</a:t>
            </a:r>
          </a:p>
          <a:p>
            <a:pPr marL="0" indent="0">
              <a:buNone/>
            </a:pPr>
            <a:r>
              <a:rPr lang="sv-SE" sz="1100" dirty="0"/>
              <a:t>       - Lönebidrag	   9</a:t>
            </a:r>
          </a:p>
          <a:p>
            <a:pPr marL="0" indent="0">
              <a:buNone/>
            </a:pPr>
            <a:r>
              <a:rPr lang="sv-SE" sz="1100" dirty="0"/>
              <a:t>       - Projekt Samstart   3</a:t>
            </a:r>
          </a:p>
          <a:p>
            <a:pPr marL="0" indent="0">
              <a:buNone/>
            </a:pPr>
            <a:r>
              <a:rPr lang="sv-SE" sz="1100" dirty="0"/>
              <a:t>	  	</a:t>
            </a:r>
            <a:endParaRPr lang="sv-SE" b="1" dirty="0"/>
          </a:p>
        </p:txBody>
      </p:sp>
      <p:pic>
        <p:nvPicPr>
          <p:cNvPr id="6" name="Bildobjekt 5" descr="En bild som visar tecknad serie, clipart, leksak">
            <a:extLst>
              <a:ext uri="{FF2B5EF4-FFF2-40B4-BE49-F238E27FC236}">
                <a16:creationId xmlns:a16="http://schemas.microsoft.com/office/drawing/2014/main" id="{93C5ADA0-B141-CEEA-485F-A758899C6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63263" y="1211506"/>
            <a:ext cx="3332329" cy="333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5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C94053-0CE2-8201-3BEE-7109754E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113" y="2230756"/>
            <a:ext cx="7422784" cy="3087706"/>
          </a:xfrm>
        </p:spPr>
        <p:txBody>
          <a:bodyPr/>
          <a:lstStyle/>
          <a:p>
            <a:r>
              <a:rPr lang="sv-SE" sz="3600" dirty="0"/>
              <a:t>Tack för er uppmärksamhet</a:t>
            </a:r>
            <a:br>
              <a:rPr lang="sv-SE" sz="3600" dirty="0"/>
            </a:br>
            <a:endParaRPr lang="sv-SE" sz="3600" dirty="0"/>
          </a:p>
        </p:txBody>
      </p:sp>
      <p:pic>
        <p:nvPicPr>
          <p:cNvPr id="4" name="Bildobjekt 3" descr="En bild som visar träd, frukt, fruktträd, utomhus&#10;&#10;Automatiskt genererad beskrivning">
            <a:extLst>
              <a:ext uri="{FF2B5EF4-FFF2-40B4-BE49-F238E27FC236}">
                <a16:creationId xmlns:a16="http://schemas.microsoft.com/office/drawing/2014/main" id="{64B723B9-AA3C-782D-4B7A-C0F77B497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7890" y="575442"/>
            <a:ext cx="4303986" cy="2542152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73B4B64-B861-3B12-9DAF-3D554523DC93}"/>
              </a:ext>
            </a:extLst>
          </p:cNvPr>
          <p:cNvSpPr txBox="1"/>
          <p:nvPr/>
        </p:nvSpPr>
        <p:spPr>
          <a:xfrm>
            <a:off x="2798379" y="5318462"/>
            <a:ext cx="56293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>
                <a:hlinkClick r:id="rId3" tooltip="https://popcornmonstret.blogspot.com/2011/10/hostbilder.html"/>
              </a:rPr>
              <a:t>Det här fotot</a:t>
            </a:r>
            <a:r>
              <a:rPr lang="sv-SE" sz="900"/>
              <a:t> av Okänd författare licensieras enligt </a:t>
            </a:r>
            <a:r>
              <a:rPr lang="sv-SE" sz="900">
                <a:hlinkClick r:id="rId4" tooltip="https://creativecommons.org/licenses/by-nc/3.0/"/>
              </a:rPr>
              <a:t>CC BY-NC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989758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d08718bb-3ea9-4237-9a9f-22959620cb11"/>
</p:tagLst>
</file>

<file path=ppt/theme/theme1.xml><?xml version="1.0" encoding="utf-8"?>
<a:theme xmlns:a="http://schemas.openxmlformats.org/drawingml/2006/main" name="Arbetsförmedlingen, vit utan punkter">
  <a:themeElements>
    <a:clrScheme name="Arbetsförmledlingen diagram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4C6320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D18315EE-D8D8-4AA7-BE1C-E7E27A5DF302}"/>
    </a:ext>
  </a:extLst>
</a:theme>
</file>

<file path=ppt/theme/theme2.xml><?xml version="1.0" encoding="utf-8"?>
<a:theme xmlns:a="http://schemas.openxmlformats.org/drawingml/2006/main" name="Arbetsförmedlingen, vit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25A8992D-B864-4B94-AABF-0AB485395EE0}"/>
    </a:ext>
  </a:extLst>
</a:theme>
</file>

<file path=ppt/theme/theme3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A6C0C079-2E9B-487F-BBC8-58AF86AD044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1125</TotalTime>
  <Words>474</Words>
  <Application>Microsoft Office PowerPoint</Application>
  <PresentationFormat>Bildspel på skärmen (16:9)</PresentationFormat>
  <Paragraphs>88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Helvetica Neue Medium</vt:lpstr>
      <vt:lpstr>Arbetsförmedlingen, vit utan punkter</vt:lpstr>
      <vt:lpstr>Arbetsförmedlingen, vit</vt:lpstr>
      <vt:lpstr>Arbetsförmedlingen, blå</vt:lpstr>
      <vt:lpstr>Frukostmöte Storuman</vt:lpstr>
      <vt:lpstr>Andel inskrivna arbetslösa och antal lediga jobb – Augusti 2024  </vt:lpstr>
      <vt:lpstr>Arbetslösa av arbetskraften</vt:lpstr>
      <vt:lpstr>Arbetssökande i Storuman</vt:lpstr>
      <vt:lpstr>Prioriteringar</vt:lpstr>
      <vt:lpstr>Resurser AF norra Västerbotten</vt:lpstr>
      <vt:lpstr>Tack för er uppmärksamhet </vt:lpstr>
    </vt:vector>
  </TitlesOfParts>
  <Company>Arbetsförmedlingen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Träff LO Arbetsförmedlingen</dc:title>
  <dc:creator>Mona Burlin</dc:creator>
  <dc:description>Af 00013 7.0 (2022-03-28)</dc:description>
  <cp:lastModifiedBy>Mona Burlin</cp:lastModifiedBy>
  <cp:revision>4</cp:revision>
  <dcterms:created xsi:type="dcterms:W3CDTF">2024-08-27T08:24:02Z</dcterms:created>
  <dcterms:modified xsi:type="dcterms:W3CDTF">2024-09-26T17:50:15Z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88cc774a-4e14-4f10-9ecd-9d90ec222c7f</vt:lpwstr>
  </property>
</Properties>
</file>