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emf" ContentType="image/x-emf"/>
  <Default Extension="png" ContentType="image/pn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firstSlideNum="0" saveSubsetFonts="1" autoCompressPictures="0">
  <p:sldMasterIdLst>
    <p:sldMasterId id="2147483723" r:id="rId4"/>
  </p:sldMasterIdLst>
  <p:notesMasterIdLst>
    <p:notesMasterId r:id="rId5"/>
  </p:notesMasterIdLst>
  <p:handoutMasterIdLst>
    <p:handoutMasterId r:id="rId6"/>
  </p:handoutMasterIdLst>
  <p:sldIdLst>
    <p:sldId id="256" r:id="rId7"/>
    <p:sldId id="257" r:id="rId8"/>
    <p:sldId id="323" r:id="rId9"/>
    <p:sldId id="286" r:id="rId10"/>
    <p:sldId id="287" r:id="rId11"/>
    <p:sldId id="297" r:id="rId12"/>
    <p:sldId id="321" r:id="rId13"/>
    <p:sldId id="322" r:id="rId14"/>
    <p:sldId id="288" r:id="rId15"/>
    <p:sldId id="365" r:id="rId16"/>
    <p:sldId id="368" r:id="rId17"/>
    <p:sldId id="371" r:id="rId18"/>
    <p:sldId id="374" r:id="rId19"/>
    <p:sldId id="377" r:id="rId20"/>
    <p:sldId id="380" r:id="rId21"/>
    <p:sldId id="383" r:id="rId22"/>
    <p:sldId id="386" r:id="rId23"/>
    <p:sldId id="389" r:id="rId24"/>
    <p:sldId id="392" r:id="rId25"/>
    <p:sldId id="395" r:id="rId26"/>
    <p:sldId id="398" r:id="rId27"/>
    <p:sldId id="401" r:id="rId28"/>
    <p:sldId id="404" r:id="rId29"/>
    <p:sldId id="407" r:id="rId30"/>
    <p:sldId id="410" r:id="rId31"/>
    <p:sldId id="413" r:id="rId32"/>
    <p:sldId id="416" r:id="rId33"/>
    <p:sldId id="419" r:id="rId34"/>
    <p:sldId id="422" r:id="rId35"/>
    <p:sldId id="425" r:id="rId36"/>
    <p:sldId id="428" r:id="rId37"/>
    <p:sldId id="431" r:id="rId38"/>
    <p:sldId id="434" r:id="rId39"/>
    <p:sldId id="437" r:id="rId40"/>
    <p:sldId id="440" r:id="rId41"/>
    <p:sldId id="443" r:id="rId42"/>
    <p:sldId id="446" r:id="rId43"/>
    <p:sldId id="449" r:id="rId44"/>
    <p:sldId id="452" r:id="rId45"/>
    <p:sldId id="455" r:id="rId46"/>
    <p:sldId id="458" r:id="rId47"/>
    <p:sldId id="461" r:id="rId48"/>
    <p:sldId id="464" r:id="rId49"/>
    <p:sldId id="467" r:id="rId50"/>
    <p:sldId id="470" r:id="rId51"/>
    <p:sldId id="473" r:id="rId52"/>
    <p:sldId id="476" r:id="rId53"/>
    <p:sldId id="479" r:id="rId54"/>
    <p:sldId id="482" r:id="rId55"/>
    <p:sldId id="485" r:id="rId56"/>
    <p:sldId id="488" r:id="rId57"/>
    <p:sldId id="491" r:id="rId58"/>
    <p:sldId id="494" r:id="rId59"/>
    <p:sldId id="497" r:id="rId60"/>
    <p:sldId id="500" r:id="rId61"/>
    <p:sldId id="503" r:id="rId62"/>
    <p:sldId id="506" r:id="rId63"/>
    <p:sldId id="509" r:id="rId64"/>
    <p:sldId id="512" r:id="rId65"/>
    <p:sldId id="515" r:id="rId66"/>
    <p:sldId id="518" r:id="rId67"/>
    <p:sldId id="521" r:id="rId68"/>
    <p:sldId id="524" r:id="rId69"/>
    <p:sldId id="527" r:id="rId70"/>
    <p:sldId id="530" r:id="rId71"/>
    <p:sldId id="533" r:id="rId72"/>
    <p:sldId id="536" r:id="rId73"/>
    <p:sldId id="539" r:id="rId74"/>
    <p:sldId id="542" r:id="rId75"/>
    <p:sldId id="545" r:id="rId76"/>
    <p:sldId id="548" r:id="rId77"/>
    <p:sldId id="551" r:id="rId78"/>
    <p:sldId id="554" r:id="rId79"/>
    <p:sldId id="557" r:id="rId80"/>
    <p:sldId id="560" r:id="rId81"/>
    <p:sldId id="563" r:id="rId82"/>
    <p:sldId id="566" r:id="rId83"/>
    <p:sldId id="569" r:id="rId84"/>
    <p:sldId id="572" r:id="rId85"/>
    <p:sldId id="575" r:id="rId86"/>
    <p:sldId id="578" r:id="rId87"/>
    <p:sldId id="581" r:id="rId88"/>
    <p:sldId id="584" r:id="rId89"/>
    <p:sldId id="587" r:id="rId90"/>
    <p:sldId id="590" r:id="rId91"/>
    <p:sldId id="593" r:id="rId92"/>
    <p:sldId id="596" r:id="rId93"/>
    <p:sldId id="599" r:id="rId94"/>
    <p:sldId id="602" r:id="rId95"/>
    <p:sldId id="605" r:id="rId96"/>
    <p:sldId id="608" r:id="rId97"/>
    <p:sldId id="611" r:id="rId98"/>
  </p:sldIdLst>
  <p:sldSz cx="12192000" cy="6858000"/>
  <p:notesSz cx="6858000" cy="9144000"/>
  <p:custDataLst>
    <p:tags r:id="rId99"/>
  </p:custDataLst>
  <p:defaultTex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9" userDrawn="1">
          <p15:clr>
            <a:srgbClr val="A4A3A4"/>
          </p15:clr>
        </p15:guide>
        <p15:guide id="2" pos="3787"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B301B821-A1FF-4177-AEE7-76D212191A0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37" autoAdjust="0"/>
  </p:normalViewPr>
  <p:slideViewPr>
    <p:cSldViewPr snapToGrid="0" snapToObjects="1" showGuides="1">
      <p:cViewPr varScale="1">
        <p:scale>
          <a:sx n="121" d="100"/>
          <a:sy n="121" d="100"/>
        </p:scale>
        <p:origin x="126" y="3102"/>
      </p:cViewPr>
      <p:guideLst>
        <p:guide orient="horz" pos="2019"/>
        <p:guide pos="37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4.xml" /><Relationship Id="rId100" Type="http://schemas.openxmlformats.org/officeDocument/2006/relationships/presProps" Target="presProps.xml" /><Relationship Id="rId101" Type="http://schemas.openxmlformats.org/officeDocument/2006/relationships/viewProps" Target="viewProps.xml" /><Relationship Id="rId102" Type="http://schemas.openxmlformats.org/officeDocument/2006/relationships/theme" Target="theme/theme1.xml" /><Relationship Id="rId103" Type="http://schemas.openxmlformats.org/officeDocument/2006/relationships/tableStyles" Target="tableStyles.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customXml" Target="../customXml/item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customXml" Target="../customXml/item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slide" Target="slides/slide29.xml" /><Relationship Id="rId36" Type="http://schemas.openxmlformats.org/officeDocument/2006/relationships/slide" Target="slides/slide30.xml" /><Relationship Id="rId37" Type="http://schemas.openxmlformats.org/officeDocument/2006/relationships/slide" Target="slides/slide31.xml" /><Relationship Id="rId38" Type="http://schemas.openxmlformats.org/officeDocument/2006/relationships/slide" Target="slides/slide32.xml" /><Relationship Id="rId39" Type="http://schemas.openxmlformats.org/officeDocument/2006/relationships/slide" Target="slides/slide33.xml" /><Relationship Id="rId4" Type="http://schemas.openxmlformats.org/officeDocument/2006/relationships/slideMaster" Target="slideMasters/slideMaster1.xml" /><Relationship Id="rId40" Type="http://schemas.openxmlformats.org/officeDocument/2006/relationships/slide" Target="slides/slide34.xml" /><Relationship Id="rId41" Type="http://schemas.openxmlformats.org/officeDocument/2006/relationships/slide" Target="slides/slide35.xml" /><Relationship Id="rId42" Type="http://schemas.openxmlformats.org/officeDocument/2006/relationships/slide" Target="slides/slide36.xml" /><Relationship Id="rId43" Type="http://schemas.openxmlformats.org/officeDocument/2006/relationships/slide" Target="slides/slide37.xml" /><Relationship Id="rId44" Type="http://schemas.openxmlformats.org/officeDocument/2006/relationships/slide" Target="slides/slide38.xml" /><Relationship Id="rId45" Type="http://schemas.openxmlformats.org/officeDocument/2006/relationships/slide" Target="slides/slide39.xml" /><Relationship Id="rId46" Type="http://schemas.openxmlformats.org/officeDocument/2006/relationships/slide" Target="slides/slide40.xml" /><Relationship Id="rId47" Type="http://schemas.openxmlformats.org/officeDocument/2006/relationships/slide" Target="slides/slide41.xml" /><Relationship Id="rId48" Type="http://schemas.openxmlformats.org/officeDocument/2006/relationships/slide" Target="slides/slide42.xml" /><Relationship Id="rId49" Type="http://schemas.openxmlformats.org/officeDocument/2006/relationships/slide" Target="slides/slide43.xml" /><Relationship Id="rId5" Type="http://schemas.openxmlformats.org/officeDocument/2006/relationships/notesMaster" Target="notesMasters/notesMaster1.xml" /><Relationship Id="rId50" Type="http://schemas.openxmlformats.org/officeDocument/2006/relationships/slide" Target="slides/slide44.xml" /><Relationship Id="rId51" Type="http://schemas.openxmlformats.org/officeDocument/2006/relationships/slide" Target="slides/slide45.xml" /><Relationship Id="rId52" Type="http://schemas.openxmlformats.org/officeDocument/2006/relationships/slide" Target="slides/slide46.xml" /><Relationship Id="rId53" Type="http://schemas.openxmlformats.org/officeDocument/2006/relationships/slide" Target="slides/slide47.xml" /><Relationship Id="rId54" Type="http://schemas.openxmlformats.org/officeDocument/2006/relationships/slide" Target="slides/slide48.xml" /><Relationship Id="rId55" Type="http://schemas.openxmlformats.org/officeDocument/2006/relationships/slide" Target="slides/slide49.xml" /><Relationship Id="rId56" Type="http://schemas.openxmlformats.org/officeDocument/2006/relationships/slide" Target="slides/slide50.xml" /><Relationship Id="rId57" Type="http://schemas.openxmlformats.org/officeDocument/2006/relationships/slide" Target="slides/slide51.xml" /><Relationship Id="rId58" Type="http://schemas.openxmlformats.org/officeDocument/2006/relationships/slide" Target="slides/slide52.xml" /><Relationship Id="rId59" Type="http://schemas.openxmlformats.org/officeDocument/2006/relationships/slide" Target="slides/slide53.xml" /><Relationship Id="rId6" Type="http://schemas.openxmlformats.org/officeDocument/2006/relationships/handoutMaster" Target="handoutMasters/handoutMaster1.xml" /><Relationship Id="rId60" Type="http://schemas.openxmlformats.org/officeDocument/2006/relationships/slide" Target="slides/slide54.xml" /><Relationship Id="rId61" Type="http://schemas.openxmlformats.org/officeDocument/2006/relationships/slide" Target="slides/slide55.xml" /><Relationship Id="rId62" Type="http://schemas.openxmlformats.org/officeDocument/2006/relationships/slide" Target="slides/slide56.xml" /><Relationship Id="rId63" Type="http://schemas.openxmlformats.org/officeDocument/2006/relationships/slide" Target="slides/slide57.xml" /><Relationship Id="rId64" Type="http://schemas.openxmlformats.org/officeDocument/2006/relationships/slide" Target="slides/slide58.xml" /><Relationship Id="rId65" Type="http://schemas.openxmlformats.org/officeDocument/2006/relationships/slide" Target="slides/slide59.xml" /><Relationship Id="rId66" Type="http://schemas.openxmlformats.org/officeDocument/2006/relationships/slide" Target="slides/slide60.xml" /><Relationship Id="rId67" Type="http://schemas.openxmlformats.org/officeDocument/2006/relationships/slide" Target="slides/slide61.xml" /><Relationship Id="rId68" Type="http://schemas.openxmlformats.org/officeDocument/2006/relationships/slide" Target="slides/slide62.xml" /><Relationship Id="rId69" Type="http://schemas.openxmlformats.org/officeDocument/2006/relationships/slide" Target="slides/slide63.xml" /><Relationship Id="rId7" Type="http://schemas.openxmlformats.org/officeDocument/2006/relationships/slide" Target="slides/slide1.xml" /><Relationship Id="rId70" Type="http://schemas.openxmlformats.org/officeDocument/2006/relationships/slide" Target="slides/slide64.xml" /><Relationship Id="rId71" Type="http://schemas.openxmlformats.org/officeDocument/2006/relationships/slide" Target="slides/slide65.xml" /><Relationship Id="rId72" Type="http://schemas.openxmlformats.org/officeDocument/2006/relationships/slide" Target="slides/slide66.xml" /><Relationship Id="rId73" Type="http://schemas.openxmlformats.org/officeDocument/2006/relationships/slide" Target="slides/slide67.xml" /><Relationship Id="rId74" Type="http://schemas.openxmlformats.org/officeDocument/2006/relationships/slide" Target="slides/slide68.xml" /><Relationship Id="rId75" Type="http://schemas.openxmlformats.org/officeDocument/2006/relationships/slide" Target="slides/slide69.xml" /><Relationship Id="rId76" Type="http://schemas.openxmlformats.org/officeDocument/2006/relationships/slide" Target="slides/slide70.xml" /><Relationship Id="rId77" Type="http://schemas.openxmlformats.org/officeDocument/2006/relationships/slide" Target="slides/slide71.xml" /><Relationship Id="rId78" Type="http://schemas.openxmlformats.org/officeDocument/2006/relationships/slide" Target="slides/slide72.xml" /><Relationship Id="rId79" Type="http://schemas.openxmlformats.org/officeDocument/2006/relationships/slide" Target="slides/slide73.xml" /><Relationship Id="rId8" Type="http://schemas.openxmlformats.org/officeDocument/2006/relationships/slide" Target="slides/slide2.xml" /><Relationship Id="rId80" Type="http://schemas.openxmlformats.org/officeDocument/2006/relationships/slide" Target="slides/slide74.xml" /><Relationship Id="rId81" Type="http://schemas.openxmlformats.org/officeDocument/2006/relationships/slide" Target="slides/slide75.xml" /><Relationship Id="rId82" Type="http://schemas.openxmlformats.org/officeDocument/2006/relationships/slide" Target="slides/slide76.xml" /><Relationship Id="rId83" Type="http://schemas.openxmlformats.org/officeDocument/2006/relationships/slide" Target="slides/slide77.xml" /><Relationship Id="rId84" Type="http://schemas.openxmlformats.org/officeDocument/2006/relationships/slide" Target="slides/slide78.xml" /><Relationship Id="rId85" Type="http://schemas.openxmlformats.org/officeDocument/2006/relationships/slide" Target="slides/slide79.xml" /><Relationship Id="rId86" Type="http://schemas.openxmlformats.org/officeDocument/2006/relationships/slide" Target="slides/slide80.xml" /><Relationship Id="rId87" Type="http://schemas.openxmlformats.org/officeDocument/2006/relationships/slide" Target="slides/slide81.xml" /><Relationship Id="rId88" Type="http://schemas.openxmlformats.org/officeDocument/2006/relationships/slide" Target="slides/slide82.xml" /><Relationship Id="rId89" Type="http://schemas.openxmlformats.org/officeDocument/2006/relationships/slide" Target="slides/slide83.xml" /><Relationship Id="rId9" Type="http://schemas.openxmlformats.org/officeDocument/2006/relationships/slide" Target="slides/slide3.xml" /><Relationship Id="rId90" Type="http://schemas.openxmlformats.org/officeDocument/2006/relationships/slide" Target="slides/slide84.xml" /><Relationship Id="rId91" Type="http://schemas.openxmlformats.org/officeDocument/2006/relationships/slide" Target="slides/slide85.xml" /><Relationship Id="rId92" Type="http://schemas.openxmlformats.org/officeDocument/2006/relationships/slide" Target="slides/slide86.xml" /><Relationship Id="rId93" Type="http://schemas.openxmlformats.org/officeDocument/2006/relationships/slide" Target="slides/slide87.xml" /><Relationship Id="rId94" Type="http://schemas.openxmlformats.org/officeDocument/2006/relationships/slide" Target="slides/slide88.xml" /><Relationship Id="rId95" Type="http://schemas.openxmlformats.org/officeDocument/2006/relationships/slide" Target="slides/slide89.xml" /><Relationship Id="rId96" Type="http://schemas.openxmlformats.org/officeDocument/2006/relationships/slide" Target="slides/slide90.xml" /><Relationship Id="rId97" Type="http://schemas.openxmlformats.org/officeDocument/2006/relationships/slide" Target="slides/slide91.xml" /><Relationship Id="rId98" Type="http://schemas.openxmlformats.org/officeDocument/2006/relationships/slide" Target="slides/slide92.xml" /><Relationship Id="rId9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5564E8-2DAA-9D4A-8CA9-52BC9ADC754C}" type="datetimeFigureOut">
              <a:rPr lang="sv-SE" smtClean="0"/>
              <a:t>2023-04-25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B0C59C-18BC-024C-A299-A865F2532DEB}" type="slidenum">
              <a:rPr lang="sv-SE" smtClean="0"/>
              <a:t>‹#›</a:t>
            </a:fld>
            <a:endParaRPr lang="sv-SE"/>
          </a:p>
        </p:txBody>
      </p:sp>
    </p:spTree>
    <p:extLst>
      <p:ext uri="{BB962C8B-B14F-4D97-AF65-F5344CB8AC3E}">
        <p14:creationId xmlns:p14="http://schemas.microsoft.com/office/powerpoint/2010/main" val="1916710021"/>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5F231-4156-C04E-BE2B-1C8D650CB271}" type="datetimeFigureOut">
              <a:rPr lang="sv-SE" smtClean="0"/>
              <a:t>2023-04-25</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3EFBC-DFEB-4449-86E5-2B2FB3796C6F}" type="slidenum">
              <a:rPr lang="sv-SE" smtClean="0"/>
              <a:t>‹#›</a:t>
            </a:fld>
            <a:endParaRPr lang="sv-SE"/>
          </a:p>
        </p:txBody>
      </p:sp>
    </p:spTree>
    <p:extLst>
      <p:ext uri="{BB962C8B-B14F-4D97-AF65-F5344CB8AC3E}">
        <p14:creationId xmlns:p14="http://schemas.microsoft.com/office/powerpoint/2010/main" val="3165147894"/>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image" Target="../media/image1.emf"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emf"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1.emf"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Framsida Fotografisk">
    <p:bg>
      <p:bgPr>
        <a:solidFill>
          <a:schemeClr val="accent6">
            <a:lumMod val="40000"/>
            <a:lumOff val="60000"/>
          </a:schemeClr>
        </a:solidFill>
        <a:effectLst/>
      </p:bgPr>
    </p:bg>
    <p:spTree>
      <p:nvGrpSpPr>
        <p:cNvPr id="1" name=""/>
        <p:cNvGrpSpPr/>
        <p:nvPr/>
      </p:nvGrpSpPr>
      <p:grpSpPr>
        <a:xfrm>
          <a:off x="0" y="0"/>
          <a:ext cx="0" cy="0"/>
        </a:xfrm>
      </p:grpSpPr>
      <p:sp>
        <p:nvSpPr>
          <p:cNvPr id="6" name="Platshållare för bild 5">
            <a:extLst>
              <a:ext uri="{FF2B5EF4-FFF2-40B4-BE49-F238E27FC236}">
                <a16:creationId xmlns:a16="http://schemas.microsoft.com/office/drawing/2014/main" id="{9D46DF42-0B31-40B3-A118-2C53455F1F7C}"/>
              </a:ext>
            </a:extLst>
          </p:cNvPr>
          <p:cNvSpPr>
            <a:spLocks noGrp="1"/>
          </p:cNvSpPr>
          <p:nvPr>
            <p:ph type="pic" sz="quarter" idx="10"/>
          </p:nvPr>
        </p:nvSpPr>
        <p:spPr>
          <a:xfrm>
            <a:off x="0" y="0"/>
            <a:ext cx="12192000" cy="6858000"/>
          </a:xfrm>
        </p:spPr>
        <p:txBody>
          <a:bodyPr>
            <a:noAutofit/>
          </a:bodyPr>
          <a:lstStyle>
            <a:lvl1pPr>
              <a:defRPr/>
            </a:lvl1pPr>
          </a:lstStyle>
          <a:p>
            <a:r>
              <a:rPr lang="sv-SE"/>
              <a:t>Klicka på ikonen för att lägga till en bild</a:t>
            </a:r>
          </a:p>
        </p:txBody>
      </p:sp>
      <p:sp>
        <p:nvSpPr>
          <p:cNvPr id="12" name="Rubrik 1"/>
          <p:cNvSpPr>
            <a:spLocks noGrp="1"/>
          </p:cNvSpPr>
          <p:nvPr>
            <p:ph type="title"/>
          </p:nvPr>
        </p:nvSpPr>
        <p:spPr>
          <a:xfrm>
            <a:off x="3252169" y="2807228"/>
            <a:ext cx="5687659" cy="760485"/>
          </a:xfrm>
          <a:prstGeom prst="rect">
            <a:avLst/>
          </a:prstGeom>
        </p:spPr>
        <p:txBody>
          <a:bodyPr anchor="b">
            <a:noAutofit/>
          </a:bodyPr>
          <a:lstStyle>
            <a:lvl1pPr marL="0" indent="0" algn="ctr" defTabSz="609585" rtl="0" eaLnBrk="1" fontAlgn="base" hangingPunct="1">
              <a:spcBef>
                <a:spcPts val="1333"/>
              </a:spcBef>
              <a:spcAft>
                <a:spcPts val="1333"/>
              </a:spcAft>
              <a:buFont typeface="Arial"/>
              <a:buNone/>
              <a:defRPr lang="sv-SE" sz="4267" spc="0" baseline="0">
                <a:solidFill>
                  <a:schemeClr val="tx1"/>
                </a:solidFill>
              </a:defRPr>
            </a:lvl1pPr>
          </a:lstStyle>
          <a:p>
            <a:r>
              <a:rPr lang="sv-SE"/>
              <a:t>Klicka här för att ändra mall för rubrikformat</a:t>
            </a:r>
          </a:p>
        </p:txBody>
      </p:sp>
      <p:sp>
        <p:nvSpPr>
          <p:cNvPr id="13" name="Platshållare för text 2"/>
          <p:cNvSpPr>
            <a:spLocks noGrp="1"/>
          </p:cNvSpPr>
          <p:nvPr>
            <p:ph type="body" idx="1" hasCustomPrompt="1"/>
          </p:nvPr>
        </p:nvSpPr>
        <p:spPr>
          <a:xfrm>
            <a:off x="3252169" y="3775542"/>
            <a:ext cx="5687659" cy="500380"/>
          </a:xfrm>
          <a:prstGeom prst="rect">
            <a:avLst/>
          </a:prstGeom>
        </p:spPr>
        <p:txBody>
          <a:bodyPr anchor="t">
            <a:noAutofit/>
          </a:bodyPr>
          <a:lstStyle>
            <a:lvl1pPr marL="0" indent="0" algn="ctr">
              <a:lnSpc>
                <a:spcPct val="110000"/>
              </a:lnSpc>
              <a:spcBef>
                <a:spcPts val="267"/>
              </a:spcBef>
              <a:spcAft>
                <a:spcPct val="0"/>
              </a:spcAft>
              <a:buNone/>
              <a:defRPr lang="sv-SE" sz="1067" b="1" kern="0" cap="all" spc="267" baseline="0" smtClean="0">
                <a:solidFill>
                  <a:schemeClr val="tx2"/>
                </a:solidFill>
                <a:latin typeface="+mj-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a:t>
            </a:r>
            <a:br>
              <a:rPr lang="sv-SE"/>
            </a:br>
            <a:r>
              <a:rPr lang="sv-SE"/>
              <a:t>format på bakgrundstexten</a:t>
            </a:r>
          </a:p>
        </p:txBody>
      </p:sp>
      <p:pic>
        <p:nvPicPr>
          <p:cNvPr id="8" name="Bildobjekt 7" descr="Origo_Group_Logo_One_Line_100mm_Pos.ai"/>
          <p:cNvPicPr>
            <a:picLocks noChangeAspect="1"/>
          </p:cNvPicPr>
          <p:nvPr/>
        </p:nvPicPr>
        <p:blipFill>
          <a:blip r:embed="rId1">
            <a:extLst>
              <a:ext uri="{28A0092B-C50C-407E-A947-70E740481C1C}">
                <a14:useLocalDpi xmlns:a14="http://schemas.microsoft.com/office/drawing/2010/main"/>
              </a:ext>
            </a:extLst>
          </a:blip>
          <a:srcRect l="-109755" t="-109755" r="-109755" b="-109755"/>
          <a:stretch>
            <a:fillRect/>
          </a:stretch>
        </p:blipFill>
        <p:spPr>
          <a:xfrm>
            <a:off x="3981200" y="5144012"/>
            <a:ext cx="4231120" cy="732597"/>
          </a:xfrm>
          <a:prstGeom prst="rect">
            <a:avLst/>
          </a:prstGeom>
        </p:spPr>
      </p:pic>
    </p:spTree>
    <p:extLst>
      <p:ext uri="{BB962C8B-B14F-4D97-AF65-F5344CB8AC3E}">
        <p14:creationId xmlns:p14="http://schemas.microsoft.com/office/powerpoint/2010/main" val="154013470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Överrubrik, mellanrubrik">
    <p:spTree>
      <p:nvGrpSpPr>
        <p:cNvPr id="1" name=""/>
        <p:cNvGrpSpPr/>
        <p:nvPr/>
      </p:nvGrpSpPr>
      <p:grpSpPr>
        <a:xfrm>
          <a:off x="0" y="0"/>
          <a:ext cx="0" cy="0"/>
        </a:xfrm>
      </p:grpSpPr>
      <p:sp>
        <p:nvSpPr>
          <p:cNvPr id="8" name="Rubrik 1">
            <a:extLst>
              <a:ext uri="{FF2B5EF4-FFF2-40B4-BE49-F238E27FC236}">
                <a16:creationId xmlns:a16="http://schemas.microsoft.com/office/drawing/2014/main" id="{8AEC6E39-5380-42ED-8A07-A89121A13D2A}"/>
              </a:ext>
            </a:extLst>
          </p:cNvPr>
          <p:cNvSpPr>
            <a:spLocks noGrp="1"/>
          </p:cNvSpPr>
          <p:nvPr>
            <p:ph type="title" hasCustomPrompt="1"/>
          </p:nvPr>
        </p:nvSpPr>
        <p:spPr>
          <a:xfrm>
            <a:off x="556800" y="1456267"/>
            <a:ext cx="8760000" cy="1344000"/>
          </a:xfrm>
        </p:spPr>
        <p:txBody>
          <a:bodyPr/>
          <a:lstStyle>
            <a:lvl1pPr>
              <a:defRPr lang="sv-SE">
                <a:solidFill>
                  <a:schemeClr val="accent2"/>
                </a:solidFill>
              </a:defRPr>
            </a:lvl1pPr>
          </a:lstStyle>
          <a:p>
            <a:r>
              <a:rPr lang="sv-SE"/>
              <a:t>Mellanrubrik 1 rad</a:t>
            </a:r>
          </a:p>
        </p:txBody>
      </p:sp>
      <p:sp>
        <p:nvSpPr>
          <p:cNvPr id="12" name="Platshållare för text 11">
            <a:extLst>
              <a:ext uri="{FF2B5EF4-FFF2-40B4-BE49-F238E27FC236}">
                <a16:creationId xmlns:a16="http://schemas.microsoft.com/office/drawing/2014/main" id="{7B7F95B8-DA24-452E-997C-A055E8A3CDCB}"/>
              </a:ext>
            </a:extLst>
          </p:cNvPr>
          <p:cNvSpPr>
            <a:spLocks noGrp="1"/>
          </p:cNvSpPr>
          <p:nvPr>
            <p:ph type="body" sz="quarter" idx="15" hasCustomPrompt="1"/>
          </p:nvPr>
        </p:nvSpPr>
        <p:spPr>
          <a:xfrm>
            <a:off x="609600" y="677333"/>
            <a:ext cx="8707200" cy="681600"/>
          </a:xfrm>
        </p:spPr>
        <p:txBody>
          <a:bodyPr anchor="b"/>
          <a:lstStyle>
            <a:lvl1pPr>
              <a:spcBef>
                <a:spcPct val="0"/>
              </a:spcBef>
              <a:spcAft>
                <a:spcPct val="0"/>
              </a:spcAft>
              <a:defRPr b="1" kern="0" cap="all" spc="267" baseline="0">
                <a:solidFill>
                  <a:schemeClr val="tx2"/>
                </a:solidFill>
                <a:latin typeface="+mj-lt"/>
              </a:defRPr>
            </a:lvl1pPr>
          </a:lstStyle>
          <a:p>
            <a:pPr lvl="0"/>
            <a:r>
              <a:rPr lang="sv-SE"/>
              <a:t>Överrubrik</a:t>
            </a:r>
          </a:p>
        </p:txBody>
      </p:sp>
      <p:sp>
        <p:nvSpPr>
          <p:cNvPr id="14" name="Platshållare för text 19">
            <a:extLst>
              <a:ext uri="{FF2B5EF4-FFF2-40B4-BE49-F238E27FC236}">
                <a16:creationId xmlns:a16="http://schemas.microsoft.com/office/drawing/2014/main" id="{27C48873-389F-4278-B074-7BF3E81D3413}"/>
              </a:ext>
            </a:extLst>
          </p:cNvPr>
          <p:cNvSpPr>
            <a:spLocks noGrp="1"/>
          </p:cNvSpPr>
          <p:nvPr>
            <p:ph type="body" sz="quarter" idx="16" hasCustomPrompt="1"/>
          </p:nvPr>
        </p:nvSpPr>
        <p:spPr>
          <a:xfrm>
            <a:off x="609597" y="2897600"/>
            <a:ext cx="6672000" cy="3181467"/>
          </a:xfrm>
        </p:spPr>
        <p:txBody>
          <a:bodyPr/>
          <a:lstStyle>
            <a:lvl1pPr>
              <a:defRPr/>
            </a:lvl1pPr>
            <a:lvl2pPr marL="0" indent="0">
              <a:spcBef>
                <a:spcPts val="2000"/>
              </a:spcBef>
              <a:buNone/>
              <a:defRPr sz="1333"/>
            </a:lvl2pPr>
            <a:lvl3pPr>
              <a:defRPr/>
            </a:lvl3pPr>
          </a:lstStyle>
          <a:p>
            <a:pPr lvl="0"/>
            <a:r>
              <a:rPr lang="sv-SE"/>
              <a:t>Stycke nivå ett</a:t>
            </a:r>
          </a:p>
          <a:p>
            <a:pPr lvl="1"/>
            <a:r>
              <a:rPr lang="sv-SE"/>
              <a:t>Stycke nivå två</a:t>
            </a:r>
          </a:p>
        </p:txBody>
      </p:sp>
      <p:sp>
        <p:nvSpPr>
          <p:cNvPr id="2" name="Platshållare för sidfot 1">
            <a:extLst>
              <a:ext uri="{FF2B5EF4-FFF2-40B4-BE49-F238E27FC236}">
                <a16:creationId xmlns:a16="http://schemas.microsoft.com/office/drawing/2014/main" id="{4BE1501E-5F9D-4F34-AE4A-E447643393BE}"/>
              </a:ext>
            </a:extLst>
          </p:cNvPr>
          <p:cNvSpPr>
            <a:spLocks noGrp="1"/>
          </p:cNvSpPr>
          <p:nvPr>
            <p:ph type="ftr" sz="quarter" idx="17"/>
          </p:nvPr>
        </p:nvSpPr>
        <p:spPr/>
        <p:txBody>
          <a:bodyPr/>
          <a:lstStyle/>
          <a:p>
            <a:endParaRPr lang="sv-SE"/>
          </a:p>
        </p:txBody>
      </p:sp>
      <p:sp>
        <p:nvSpPr>
          <p:cNvPr id="3" name="Platshållare för bildnummer 2">
            <a:extLst>
              <a:ext uri="{FF2B5EF4-FFF2-40B4-BE49-F238E27FC236}">
                <a16:creationId xmlns:a16="http://schemas.microsoft.com/office/drawing/2014/main" id="{1D0FB6E8-4013-4817-A360-23929DFED155}"/>
              </a:ext>
            </a:extLst>
          </p:cNvPr>
          <p:cNvSpPr>
            <a:spLocks noGrp="1"/>
          </p:cNvSpPr>
          <p:nvPr>
            <p:ph type="sldNum" sz="quarter" idx="18"/>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84618314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Överrubrik, mellanrubrik 2 rad">
    <p:spTree>
      <p:nvGrpSpPr>
        <p:cNvPr id="1" name=""/>
        <p:cNvGrpSpPr/>
        <p:nvPr/>
      </p:nvGrpSpPr>
      <p:grpSpPr>
        <a:xfrm>
          <a:off x="0" y="0"/>
          <a:ext cx="0" cy="0"/>
        </a:xfrm>
      </p:grpSpPr>
      <p:sp>
        <p:nvSpPr>
          <p:cNvPr id="12" name="Platshållare för text 11">
            <a:extLst>
              <a:ext uri="{FF2B5EF4-FFF2-40B4-BE49-F238E27FC236}">
                <a16:creationId xmlns:a16="http://schemas.microsoft.com/office/drawing/2014/main" id="{FAB502C6-4A85-4165-8401-F9B4383B25D0}"/>
              </a:ext>
            </a:extLst>
          </p:cNvPr>
          <p:cNvSpPr>
            <a:spLocks noGrp="1"/>
          </p:cNvSpPr>
          <p:nvPr>
            <p:ph type="body" sz="quarter" idx="15" hasCustomPrompt="1"/>
          </p:nvPr>
        </p:nvSpPr>
        <p:spPr>
          <a:xfrm>
            <a:off x="609600" y="677333"/>
            <a:ext cx="8707200" cy="681600"/>
          </a:xfrm>
        </p:spPr>
        <p:txBody>
          <a:bodyPr anchor="b"/>
          <a:lstStyle>
            <a:lvl1pPr>
              <a:spcBef>
                <a:spcPct val="0"/>
              </a:spcBef>
              <a:spcAft>
                <a:spcPct val="0"/>
              </a:spcAft>
              <a:defRPr b="1" kern="0" cap="all" spc="267" baseline="0">
                <a:solidFill>
                  <a:schemeClr val="tx2"/>
                </a:solidFill>
                <a:latin typeface="+mj-lt"/>
              </a:defRPr>
            </a:lvl1pPr>
          </a:lstStyle>
          <a:p>
            <a:pPr lvl="0"/>
            <a:r>
              <a:rPr lang="sv-SE"/>
              <a:t>Överrubrik</a:t>
            </a:r>
          </a:p>
        </p:txBody>
      </p:sp>
      <p:sp>
        <p:nvSpPr>
          <p:cNvPr id="2" name="Platshållare för sidfot 1">
            <a:extLst>
              <a:ext uri="{FF2B5EF4-FFF2-40B4-BE49-F238E27FC236}">
                <a16:creationId xmlns:a16="http://schemas.microsoft.com/office/drawing/2014/main" id="{EAAED11D-01D1-4108-B884-9861BC8E6824}"/>
              </a:ext>
            </a:extLst>
          </p:cNvPr>
          <p:cNvSpPr>
            <a:spLocks noGrp="1"/>
          </p:cNvSpPr>
          <p:nvPr>
            <p:ph type="ftr" sz="quarter" idx="17"/>
          </p:nvPr>
        </p:nvSpPr>
        <p:spPr/>
        <p:txBody>
          <a:bodyPr/>
          <a:lstStyle/>
          <a:p>
            <a:endParaRPr lang="sv-SE"/>
          </a:p>
        </p:txBody>
      </p:sp>
      <p:sp>
        <p:nvSpPr>
          <p:cNvPr id="3" name="Platshållare för bildnummer 2">
            <a:extLst>
              <a:ext uri="{FF2B5EF4-FFF2-40B4-BE49-F238E27FC236}">
                <a16:creationId xmlns:a16="http://schemas.microsoft.com/office/drawing/2014/main" id="{3A9032F5-5DC7-4444-B32D-75441955FC26}"/>
              </a:ext>
            </a:extLst>
          </p:cNvPr>
          <p:cNvSpPr>
            <a:spLocks noGrp="1"/>
          </p:cNvSpPr>
          <p:nvPr>
            <p:ph type="sldNum" sz="quarter" idx="18"/>
          </p:nvPr>
        </p:nvSpPr>
        <p:spPr/>
        <p:txBody>
          <a:bodyPr/>
          <a:lstStyle/>
          <a:p>
            <a:fld id="{0BCBA026-1F68-453E-9036-CC352B75EE63}" type="slidenum">
              <a:rPr lang="sv-SE" smtClean="0"/>
              <a:t>‹#›</a:t>
            </a:fld>
            <a:endParaRPr lang="sv-SE"/>
          </a:p>
        </p:txBody>
      </p:sp>
      <p:sp>
        <p:nvSpPr>
          <p:cNvPr id="15" name="Platshållare för text 19">
            <a:extLst>
              <a:ext uri="{FF2B5EF4-FFF2-40B4-BE49-F238E27FC236}">
                <a16:creationId xmlns:a16="http://schemas.microsoft.com/office/drawing/2014/main" id="{C49741E3-4D53-4806-95E7-68865A13AB9A}"/>
              </a:ext>
            </a:extLst>
          </p:cNvPr>
          <p:cNvSpPr>
            <a:spLocks noGrp="1"/>
          </p:cNvSpPr>
          <p:nvPr>
            <p:ph type="body" sz="quarter" idx="16" hasCustomPrompt="1"/>
          </p:nvPr>
        </p:nvSpPr>
        <p:spPr>
          <a:xfrm>
            <a:off x="609597" y="4097830"/>
            <a:ext cx="6672000" cy="1981236"/>
          </a:xfrm>
        </p:spPr>
        <p:txBody>
          <a:bodyPr/>
          <a:lstStyle>
            <a:lvl1pPr>
              <a:defRPr/>
            </a:lvl1pPr>
            <a:lvl2pPr marL="0" indent="0">
              <a:spcBef>
                <a:spcPts val="2000"/>
              </a:spcBef>
              <a:buNone/>
              <a:defRPr sz="1333"/>
            </a:lvl2pPr>
            <a:lvl3pPr>
              <a:defRPr/>
            </a:lvl3pPr>
          </a:lstStyle>
          <a:p>
            <a:pPr lvl="0"/>
            <a:r>
              <a:rPr lang="sv-SE"/>
              <a:t>Stycke nivå ett</a:t>
            </a:r>
          </a:p>
          <a:p>
            <a:pPr lvl="1"/>
            <a:r>
              <a:rPr lang="sv-SE"/>
              <a:t>Stycke nivå två</a:t>
            </a:r>
          </a:p>
        </p:txBody>
      </p:sp>
      <p:sp>
        <p:nvSpPr>
          <p:cNvPr id="8" name="Rubrik 1">
            <a:extLst>
              <a:ext uri="{FF2B5EF4-FFF2-40B4-BE49-F238E27FC236}">
                <a16:creationId xmlns:a16="http://schemas.microsoft.com/office/drawing/2014/main" id="{28D334D2-F21B-4178-A4DD-8E8528E34985}"/>
              </a:ext>
            </a:extLst>
          </p:cNvPr>
          <p:cNvSpPr>
            <a:spLocks noGrp="1"/>
          </p:cNvSpPr>
          <p:nvPr>
            <p:ph type="title" hasCustomPrompt="1"/>
          </p:nvPr>
        </p:nvSpPr>
        <p:spPr>
          <a:xfrm>
            <a:off x="556800" y="1456266"/>
            <a:ext cx="8760000" cy="2544233"/>
          </a:xfrm>
        </p:spPr>
        <p:txBody>
          <a:bodyPr/>
          <a:lstStyle>
            <a:lvl1pPr>
              <a:defRPr lang="sv-SE">
                <a:solidFill>
                  <a:schemeClr val="accent2"/>
                </a:solidFill>
              </a:defRPr>
            </a:lvl1pPr>
          </a:lstStyle>
          <a:p>
            <a:r>
              <a:rPr lang="sv-SE"/>
              <a:t>Mellanrubrik</a:t>
            </a:r>
            <a:br>
              <a:rPr lang="sv-SE"/>
            </a:br>
            <a:r>
              <a:rPr lang="sv-SE"/>
              <a:t>2 rader</a:t>
            </a:r>
          </a:p>
        </p:txBody>
      </p:sp>
    </p:spTree>
    <p:extLst>
      <p:ext uri="{BB962C8B-B14F-4D97-AF65-F5344CB8AC3E}">
        <p14:creationId xmlns:p14="http://schemas.microsoft.com/office/powerpoint/2010/main" val="361007143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dningsrubrik med ingress">
    <p:spTree>
      <p:nvGrpSpPr>
        <p:cNvPr id="1" name=""/>
        <p:cNvGrpSpPr/>
        <p:nvPr/>
      </p:nvGrpSpPr>
      <p:grpSpPr>
        <a:xfrm>
          <a:off x="0" y="0"/>
          <a:ext cx="0" cy="0"/>
        </a:xfrm>
      </p:grpSpPr>
      <p:sp>
        <p:nvSpPr>
          <p:cNvPr id="8" name="Platshållare för innehåll 2">
            <a:extLst>
              <a:ext uri="{FF2B5EF4-FFF2-40B4-BE49-F238E27FC236}">
                <a16:creationId xmlns:a16="http://schemas.microsoft.com/office/drawing/2014/main" id="{2C335113-4A59-469E-A14A-A9F738AFFD69}"/>
              </a:ext>
            </a:extLst>
          </p:cNvPr>
          <p:cNvSpPr>
            <a:spLocks noGrp="1"/>
          </p:cNvSpPr>
          <p:nvPr>
            <p:ph sz="quarter" idx="20" hasCustomPrompt="1"/>
          </p:nvPr>
        </p:nvSpPr>
        <p:spPr>
          <a:xfrm>
            <a:off x="609600" y="2682241"/>
            <a:ext cx="8760000" cy="3616959"/>
          </a:xfrm>
        </p:spPr>
        <p:txBody>
          <a:bodyPr numCol="2" spcCol="432000">
            <a:noAutofit/>
          </a:bodyPr>
          <a:lstStyle>
            <a:lvl1pPr>
              <a:defRPr sz="1333"/>
            </a:lvl1pPr>
          </a:lstStyle>
          <a:p>
            <a:pPr lvl="0"/>
            <a:r>
              <a:rPr lang="sv-SE"/>
              <a:t>Tabell/figur/text</a:t>
            </a:r>
          </a:p>
        </p:txBody>
      </p:sp>
      <p:sp>
        <p:nvSpPr>
          <p:cNvPr id="3" name="Platshållare för text 2">
            <a:extLst>
              <a:ext uri="{FF2B5EF4-FFF2-40B4-BE49-F238E27FC236}">
                <a16:creationId xmlns:a16="http://schemas.microsoft.com/office/drawing/2014/main" id="{70A02B6F-8FBD-4029-A5A3-B10D7900D6D9}"/>
              </a:ext>
            </a:extLst>
          </p:cNvPr>
          <p:cNvSpPr>
            <a:spLocks noGrp="1"/>
          </p:cNvSpPr>
          <p:nvPr>
            <p:ph type="body" sz="quarter" idx="23" hasCustomPrompt="1"/>
          </p:nvPr>
        </p:nvSpPr>
        <p:spPr>
          <a:xfrm>
            <a:off x="609600" y="1641165"/>
            <a:ext cx="8707200" cy="975035"/>
          </a:xfrm>
        </p:spPr>
        <p:txBody>
          <a:bodyPr>
            <a:noAutofit/>
          </a:bodyPr>
          <a:lstStyle>
            <a:lvl1pPr>
              <a:defRPr/>
            </a:lvl1pPr>
          </a:lstStyle>
          <a:p>
            <a:pPr lvl="0"/>
            <a:r>
              <a:rPr lang="sv-SE"/>
              <a:t>Text/Ingress</a:t>
            </a:r>
          </a:p>
        </p:txBody>
      </p:sp>
      <p:sp>
        <p:nvSpPr>
          <p:cNvPr id="5" name="Platshållare för sidfot 4">
            <a:extLst>
              <a:ext uri="{FF2B5EF4-FFF2-40B4-BE49-F238E27FC236}">
                <a16:creationId xmlns:a16="http://schemas.microsoft.com/office/drawing/2014/main" id="{1C1E8E9B-083D-4EB9-8DC8-F8E79734B134}"/>
              </a:ext>
            </a:extLst>
          </p:cNvPr>
          <p:cNvSpPr>
            <a:spLocks noGrp="1"/>
          </p:cNvSpPr>
          <p:nvPr>
            <p:ph type="ftr" sz="quarter" idx="24"/>
          </p:nvPr>
        </p:nvSpPr>
        <p:spPr/>
        <p:txBody>
          <a:bodyPr>
            <a:noAutofit/>
          </a:bodyPr>
          <a:lstStyle/>
          <a:p>
            <a:endParaRPr lang="sv-SE"/>
          </a:p>
        </p:txBody>
      </p:sp>
      <p:sp>
        <p:nvSpPr>
          <p:cNvPr id="14" name="Platshållare för bildnummer 13">
            <a:extLst>
              <a:ext uri="{FF2B5EF4-FFF2-40B4-BE49-F238E27FC236}">
                <a16:creationId xmlns:a16="http://schemas.microsoft.com/office/drawing/2014/main" id="{D86ACE80-384F-4B1D-AE65-EB8AE4EDBBF0}"/>
              </a:ext>
            </a:extLst>
          </p:cNvPr>
          <p:cNvSpPr>
            <a:spLocks noGrp="1"/>
          </p:cNvSpPr>
          <p:nvPr>
            <p:ph type="sldNum" sz="quarter" idx="25"/>
          </p:nvPr>
        </p:nvSpPr>
        <p:spPr/>
        <p:txBody>
          <a:bodyPr>
            <a:noAutofit/>
          </a:bodyPr>
          <a:lstStyle/>
          <a:p>
            <a:fld id="{0BCBA026-1F68-453E-9036-CC352B75EE63}" type="slidenum">
              <a:rPr lang="sv-SE" smtClean="0"/>
              <a:t>‹#›</a:t>
            </a:fld>
            <a:endParaRPr lang="sv-SE"/>
          </a:p>
        </p:txBody>
      </p:sp>
      <p:sp>
        <p:nvSpPr>
          <p:cNvPr id="16" name="Rubrik 7">
            <a:extLst>
              <a:ext uri="{FF2B5EF4-FFF2-40B4-BE49-F238E27FC236}">
                <a16:creationId xmlns:a16="http://schemas.microsoft.com/office/drawing/2014/main" id="{50ECD09F-3FDC-4EAD-A9F6-F7D3AE3ECDFB}"/>
              </a:ext>
            </a:extLst>
          </p:cNvPr>
          <p:cNvSpPr>
            <a:spLocks noGrp="1"/>
          </p:cNvSpPr>
          <p:nvPr>
            <p:ph type="title" hasCustomPrompt="1"/>
          </p:nvPr>
        </p:nvSpPr>
        <p:spPr>
          <a:xfrm>
            <a:off x="558800" y="965200"/>
            <a:ext cx="8760000" cy="600000"/>
          </a:xfrm>
        </p:spPr>
        <p:txBody>
          <a:bodyPr/>
          <a:lstStyle>
            <a:lvl1pPr>
              <a:defRPr lang="sv-SE" sz="2933" spc="0">
                <a:solidFill>
                  <a:schemeClr val="accent3"/>
                </a:solidFill>
              </a:defRPr>
            </a:lvl1pPr>
          </a:lstStyle>
          <a:p>
            <a:r>
              <a:rPr lang="sv-SE"/>
              <a:t>Tidningsrubrik light</a:t>
            </a:r>
            <a:endParaRPr lang="sv-SE"/>
          </a:p>
        </p:txBody>
      </p:sp>
    </p:spTree>
    <p:extLst>
      <p:ext uri="{BB962C8B-B14F-4D97-AF65-F5344CB8AC3E}">
        <p14:creationId xmlns:p14="http://schemas.microsoft.com/office/powerpoint/2010/main" val="123896887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dningsrubrik och tabellrutor">
    <p:spTree>
      <p:nvGrpSpPr>
        <p:cNvPr id="1" name=""/>
        <p:cNvGrpSpPr/>
        <p:nvPr/>
      </p:nvGrpSpPr>
      <p:grpSpPr>
        <a:xfrm>
          <a:off x="0" y="0"/>
          <a:ext cx="0" cy="0"/>
        </a:xfrm>
      </p:grpSpPr>
      <p:sp>
        <p:nvSpPr>
          <p:cNvPr id="13" name="Platshållare för innehåll 2">
            <a:extLst>
              <a:ext uri="{FF2B5EF4-FFF2-40B4-BE49-F238E27FC236}">
                <a16:creationId xmlns:a16="http://schemas.microsoft.com/office/drawing/2014/main" id="{5625F7D3-45ED-4596-8700-994A29EF02C9}"/>
              </a:ext>
            </a:extLst>
          </p:cNvPr>
          <p:cNvSpPr>
            <a:spLocks noGrp="1"/>
          </p:cNvSpPr>
          <p:nvPr>
            <p:ph sz="quarter" idx="20" hasCustomPrompt="1"/>
          </p:nvPr>
        </p:nvSpPr>
        <p:spPr>
          <a:xfrm>
            <a:off x="609601" y="1653288"/>
            <a:ext cx="3558471" cy="2256000"/>
          </a:xfrm>
        </p:spPr>
        <p:txBody>
          <a:bodyPr>
            <a:noAutofit/>
          </a:bodyPr>
          <a:lstStyle>
            <a:lvl1pPr>
              <a:defRPr sz="1400"/>
            </a:lvl1pPr>
          </a:lstStyle>
          <a:p>
            <a:pPr lvl="0"/>
            <a:r>
              <a:rPr lang="sv-SE"/>
              <a:t>Tabell/figur/text</a:t>
            </a:r>
          </a:p>
        </p:txBody>
      </p:sp>
      <p:sp>
        <p:nvSpPr>
          <p:cNvPr id="14" name="Platshållare för innehåll 2">
            <a:extLst>
              <a:ext uri="{FF2B5EF4-FFF2-40B4-BE49-F238E27FC236}">
                <a16:creationId xmlns:a16="http://schemas.microsoft.com/office/drawing/2014/main" id="{929F900D-0EC1-4150-A27D-25D098393F95}"/>
              </a:ext>
            </a:extLst>
          </p:cNvPr>
          <p:cNvSpPr>
            <a:spLocks noGrp="1"/>
          </p:cNvSpPr>
          <p:nvPr>
            <p:ph sz="quarter" idx="21" hasCustomPrompt="1"/>
          </p:nvPr>
        </p:nvSpPr>
        <p:spPr>
          <a:xfrm>
            <a:off x="4335815" y="1653288"/>
            <a:ext cx="3558471" cy="2256000"/>
          </a:xfrm>
        </p:spPr>
        <p:txBody>
          <a:bodyPr>
            <a:noAutofit/>
          </a:bodyPr>
          <a:lstStyle>
            <a:lvl1pPr>
              <a:defRPr sz="1400"/>
            </a:lvl1pPr>
          </a:lstStyle>
          <a:p>
            <a:pPr lvl="0"/>
            <a:r>
              <a:rPr lang="sv-SE"/>
              <a:t>Tabell/figur/text</a:t>
            </a:r>
          </a:p>
        </p:txBody>
      </p:sp>
      <p:sp>
        <p:nvSpPr>
          <p:cNvPr id="15" name="Platshållare för innehåll 2">
            <a:extLst>
              <a:ext uri="{FF2B5EF4-FFF2-40B4-BE49-F238E27FC236}">
                <a16:creationId xmlns:a16="http://schemas.microsoft.com/office/drawing/2014/main" id="{733BF0DF-23E7-4BEF-AA38-3CF4A5D3EF85}"/>
              </a:ext>
            </a:extLst>
          </p:cNvPr>
          <p:cNvSpPr>
            <a:spLocks noGrp="1"/>
          </p:cNvSpPr>
          <p:nvPr>
            <p:ph sz="quarter" idx="22" hasCustomPrompt="1"/>
          </p:nvPr>
        </p:nvSpPr>
        <p:spPr>
          <a:xfrm>
            <a:off x="8062030" y="1653288"/>
            <a:ext cx="3558471" cy="2256000"/>
          </a:xfrm>
        </p:spPr>
        <p:txBody>
          <a:bodyPr>
            <a:noAutofit/>
          </a:bodyPr>
          <a:lstStyle>
            <a:lvl1pPr>
              <a:defRPr sz="1400"/>
            </a:lvl1pPr>
          </a:lstStyle>
          <a:p>
            <a:pPr lvl="0"/>
            <a:r>
              <a:rPr lang="sv-SE"/>
              <a:t>Tabell/figur/text</a:t>
            </a:r>
          </a:p>
        </p:txBody>
      </p:sp>
      <p:sp>
        <p:nvSpPr>
          <p:cNvPr id="16" name="Platshållare för innehåll 2">
            <a:extLst>
              <a:ext uri="{FF2B5EF4-FFF2-40B4-BE49-F238E27FC236}">
                <a16:creationId xmlns:a16="http://schemas.microsoft.com/office/drawing/2014/main" id="{24609C24-3B43-4440-AF7A-F593388D885B}"/>
              </a:ext>
            </a:extLst>
          </p:cNvPr>
          <p:cNvSpPr>
            <a:spLocks noGrp="1"/>
          </p:cNvSpPr>
          <p:nvPr>
            <p:ph sz="quarter" idx="23" hasCustomPrompt="1"/>
          </p:nvPr>
        </p:nvSpPr>
        <p:spPr>
          <a:xfrm>
            <a:off x="609601" y="4035373"/>
            <a:ext cx="3558471" cy="2256000"/>
          </a:xfrm>
        </p:spPr>
        <p:txBody>
          <a:bodyPr>
            <a:noAutofit/>
          </a:bodyPr>
          <a:lstStyle>
            <a:lvl1pPr>
              <a:defRPr sz="1400"/>
            </a:lvl1pPr>
          </a:lstStyle>
          <a:p>
            <a:pPr lvl="0"/>
            <a:r>
              <a:rPr lang="sv-SE"/>
              <a:t>Tabell/figur/text</a:t>
            </a:r>
          </a:p>
        </p:txBody>
      </p:sp>
      <p:sp>
        <p:nvSpPr>
          <p:cNvPr id="18" name="Platshållare för innehåll 2">
            <a:extLst>
              <a:ext uri="{FF2B5EF4-FFF2-40B4-BE49-F238E27FC236}">
                <a16:creationId xmlns:a16="http://schemas.microsoft.com/office/drawing/2014/main" id="{8365512B-58B2-4A24-86FE-118A4B045B93}"/>
              </a:ext>
            </a:extLst>
          </p:cNvPr>
          <p:cNvSpPr>
            <a:spLocks noGrp="1"/>
          </p:cNvSpPr>
          <p:nvPr>
            <p:ph sz="quarter" idx="24" hasCustomPrompt="1"/>
          </p:nvPr>
        </p:nvSpPr>
        <p:spPr>
          <a:xfrm>
            <a:off x="4335815" y="4035373"/>
            <a:ext cx="3558471" cy="2256000"/>
          </a:xfrm>
        </p:spPr>
        <p:txBody>
          <a:bodyPr>
            <a:noAutofit/>
          </a:bodyPr>
          <a:lstStyle>
            <a:lvl1pPr>
              <a:defRPr sz="1400"/>
            </a:lvl1pPr>
          </a:lstStyle>
          <a:p>
            <a:pPr lvl="0"/>
            <a:r>
              <a:rPr lang="sv-SE"/>
              <a:t>Tabell/figur/text</a:t>
            </a:r>
          </a:p>
        </p:txBody>
      </p:sp>
      <p:sp>
        <p:nvSpPr>
          <p:cNvPr id="19" name="Platshållare för innehåll 2">
            <a:extLst>
              <a:ext uri="{FF2B5EF4-FFF2-40B4-BE49-F238E27FC236}">
                <a16:creationId xmlns:a16="http://schemas.microsoft.com/office/drawing/2014/main" id="{37A71339-E73F-4ED6-AF11-55CBFD835DCB}"/>
              </a:ext>
            </a:extLst>
          </p:cNvPr>
          <p:cNvSpPr>
            <a:spLocks noGrp="1"/>
          </p:cNvSpPr>
          <p:nvPr>
            <p:ph sz="quarter" idx="25" hasCustomPrompt="1"/>
          </p:nvPr>
        </p:nvSpPr>
        <p:spPr>
          <a:xfrm>
            <a:off x="8062030" y="4035373"/>
            <a:ext cx="3558471" cy="2256000"/>
          </a:xfrm>
        </p:spPr>
        <p:txBody>
          <a:bodyPr>
            <a:noAutofit/>
          </a:bodyPr>
          <a:lstStyle>
            <a:lvl1pPr>
              <a:defRPr sz="1400"/>
            </a:lvl1pPr>
          </a:lstStyle>
          <a:p>
            <a:pPr lvl="0"/>
            <a:r>
              <a:rPr lang="sv-SE"/>
              <a:t>Tabell/figur/text</a:t>
            </a:r>
          </a:p>
        </p:txBody>
      </p:sp>
      <p:sp>
        <p:nvSpPr>
          <p:cNvPr id="4" name="Platshållare för sidfot 3">
            <a:extLst>
              <a:ext uri="{FF2B5EF4-FFF2-40B4-BE49-F238E27FC236}">
                <a16:creationId xmlns:a16="http://schemas.microsoft.com/office/drawing/2014/main" id="{22E45488-C2A0-4BA0-B39B-D7F4D14CD8EA}"/>
              </a:ext>
            </a:extLst>
          </p:cNvPr>
          <p:cNvSpPr>
            <a:spLocks noGrp="1"/>
          </p:cNvSpPr>
          <p:nvPr>
            <p:ph type="ftr" sz="quarter" idx="26"/>
          </p:nvPr>
        </p:nvSpPr>
        <p:spPr/>
        <p:txBody>
          <a:bodyPr>
            <a:noAutofit/>
          </a:bodyPr>
          <a:lstStyle/>
          <a:p>
            <a:endParaRPr lang="sv-SE"/>
          </a:p>
        </p:txBody>
      </p:sp>
      <p:sp>
        <p:nvSpPr>
          <p:cNvPr id="5" name="Platshållare för bildnummer 4">
            <a:extLst>
              <a:ext uri="{FF2B5EF4-FFF2-40B4-BE49-F238E27FC236}">
                <a16:creationId xmlns:a16="http://schemas.microsoft.com/office/drawing/2014/main" id="{EFA6F017-C0B7-470C-968D-909303371A5F}"/>
              </a:ext>
            </a:extLst>
          </p:cNvPr>
          <p:cNvSpPr>
            <a:spLocks noGrp="1"/>
          </p:cNvSpPr>
          <p:nvPr>
            <p:ph type="sldNum" sz="quarter" idx="27"/>
          </p:nvPr>
        </p:nvSpPr>
        <p:spPr/>
        <p:txBody>
          <a:bodyPr>
            <a:noAutofit/>
          </a:bodyPr>
          <a:lstStyle/>
          <a:p>
            <a:fld id="{0BCBA026-1F68-453E-9036-CC352B75EE63}" type="slidenum">
              <a:rPr lang="sv-SE" smtClean="0"/>
              <a:t>‹#›</a:t>
            </a:fld>
            <a:endParaRPr lang="sv-SE"/>
          </a:p>
        </p:txBody>
      </p:sp>
      <p:sp>
        <p:nvSpPr>
          <p:cNvPr id="11" name="Rubrik 7">
            <a:extLst>
              <a:ext uri="{FF2B5EF4-FFF2-40B4-BE49-F238E27FC236}">
                <a16:creationId xmlns:a16="http://schemas.microsoft.com/office/drawing/2014/main" id="{D2A2D837-EF1F-4800-A43A-AD9F3A3818A5}"/>
              </a:ext>
            </a:extLst>
          </p:cNvPr>
          <p:cNvSpPr>
            <a:spLocks noGrp="1"/>
          </p:cNvSpPr>
          <p:nvPr>
            <p:ph type="title" hasCustomPrompt="1"/>
          </p:nvPr>
        </p:nvSpPr>
        <p:spPr>
          <a:xfrm>
            <a:off x="558800" y="965200"/>
            <a:ext cx="8760000" cy="600000"/>
          </a:xfrm>
        </p:spPr>
        <p:txBody>
          <a:bodyPr/>
          <a:lstStyle>
            <a:lvl1pPr>
              <a:defRPr lang="sv-SE" sz="2933" spc="0">
                <a:solidFill>
                  <a:schemeClr val="accent3"/>
                </a:solidFill>
              </a:defRPr>
            </a:lvl1pPr>
          </a:lstStyle>
          <a:p>
            <a:r>
              <a:rPr lang="sv-SE"/>
              <a:t>Tidningsrubrik light</a:t>
            </a:r>
            <a:endParaRPr lang="sv-SE"/>
          </a:p>
        </p:txBody>
      </p:sp>
    </p:spTree>
    <p:extLst>
      <p:ext uri="{BB962C8B-B14F-4D97-AF65-F5344CB8AC3E}">
        <p14:creationId xmlns:p14="http://schemas.microsoft.com/office/powerpoint/2010/main" val="41304770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dningsrubrik, 2 rutor">
    <p:spTree>
      <p:nvGrpSpPr>
        <p:cNvPr id="1" name=""/>
        <p:cNvGrpSpPr/>
        <p:nvPr/>
      </p:nvGrpSpPr>
      <p:grpSpPr>
        <a:xfrm>
          <a:off x="0" y="0"/>
          <a:ext cx="0" cy="0"/>
        </a:xfrm>
      </p:grpSpPr>
      <p:sp>
        <p:nvSpPr>
          <p:cNvPr id="13" name="Platshållare för innehåll 2">
            <a:extLst>
              <a:ext uri="{FF2B5EF4-FFF2-40B4-BE49-F238E27FC236}">
                <a16:creationId xmlns:a16="http://schemas.microsoft.com/office/drawing/2014/main" id="{5625F7D3-45ED-4596-8700-994A29EF02C9}"/>
              </a:ext>
            </a:extLst>
          </p:cNvPr>
          <p:cNvSpPr>
            <a:spLocks noGrp="1"/>
          </p:cNvSpPr>
          <p:nvPr>
            <p:ph sz="quarter" idx="20" hasCustomPrompt="1"/>
          </p:nvPr>
        </p:nvSpPr>
        <p:spPr>
          <a:xfrm>
            <a:off x="609600" y="1653288"/>
            <a:ext cx="7284685" cy="4638085"/>
          </a:xfrm>
        </p:spPr>
        <p:txBody>
          <a:bodyPr>
            <a:noAutofit/>
          </a:bodyPr>
          <a:lstStyle>
            <a:lvl1pPr>
              <a:defRPr sz="1400"/>
            </a:lvl1pPr>
          </a:lstStyle>
          <a:p>
            <a:pPr lvl="0"/>
            <a:r>
              <a:rPr lang="sv-SE"/>
              <a:t>Tabell/figur/text</a:t>
            </a:r>
          </a:p>
        </p:txBody>
      </p:sp>
      <p:sp>
        <p:nvSpPr>
          <p:cNvPr id="15" name="Platshållare för innehåll 2">
            <a:extLst>
              <a:ext uri="{FF2B5EF4-FFF2-40B4-BE49-F238E27FC236}">
                <a16:creationId xmlns:a16="http://schemas.microsoft.com/office/drawing/2014/main" id="{733BF0DF-23E7-4BEF-AA38-3CF4A5D3EF85}"/>
              </a:ext>
            </a:extLst>
          </p:cNvPr>
          <p:cNvSpPr>
            <a:spLocks noGrp="1"/>
          </p:cNvSpPr>
          <p:nvPr>
            <p:ph sz="quarter" idx="22" hasCustomPrompt="1"/>
          </p:nvPr>
        </p:nvSpPr>
        <p:spPr>
          <a:xfrm>
            <a:off x="8062030" y="1653288"/>
            <a:ext cx="3558471" cy="4638085"/>
          </a:xfrm>
        </p:spPr>
        <p:txBody>
          <a:bodyPr>
            <a:noAutofit/>
          </a:bodyPr>
          <a:lstStyle>
            <a:lvl1pPr>
              <a:defRPr sz="1400"/>
            </a:lvl1pPr>
          </a:lstStyle>
          <a:p>
            <a:pPr lvl="0"/>
            <a:r>
              <a:rPr lang="sv-SE"/>
              <a:t>Tabell/figur/text</a:t>
            </a:r>
          </a:p>
        </p:txBody>
      </p:sp>
      <p:sp>
        <p:nvSpPr>
          <p:cNvPr id="4" name="Platshållare för sidfot 3">
            <a:extLst>
              <a:ext uri="{FF2B5EF4-FFF2-40B4-BE49-F238E27FC236}">
                <a16:creationId xmlns:a16="http://schemas.microsoft.com/office/drawing/2014/main" id="{22E45488-C2A0-4BA0-B39B-D7F4D14CD8EA}"/>
              </a:ext>
            </a:extLst>
          </p:cNvPr>
          <p:cNvSpPr>
            <a:spLocks noGrp="1"/>
          </p:cNvSpPr>
          <p:nvPr>
            <p:ph type="ftr" sz="quarter" idx="26"/>
          </p:nvPr>
        </p:nvSpPr>
        <p:spPr/>
        <p:txBody>
          <a:bodyPr>
            <a:noAutofit/>
          </a:bodyPr>
          <a:lstStyle/>
          <a:p>
            <a:endParaRPr lang="sv-SE"/>
          </a:p>
        </p:txBody>
      </p:sp>
      <p:sp>
        <p:nvSpPr>
          <p:cNvPr id="5" name="Platshållare för bildnummer 4">
            <a:extLst>
              <a:ext uri="{FF2B5EF4-FFF2-40B4-BE49-F238E27FC236}">
                <a16:creationId xmlns:a16="http://schemas.microsoft.com/office/drawing/2014/main" id="{EFA6F017-C0B7-470C-968D-909303371A5F}"/>
              </a:ext>
            </a:extLst>
          </p:cNvPr>
          <p:cNvSpPr>
            <a:spLocks noGrp="1"/>
          </p:cNvSpPr>
          <p:nvPr>
            <p:ph type="sldNum" sz="quarter" idx="27"/>
          </p:nvPr>
        </p:nvSpPr>
        <p:spPr/>
        <p:txBody>
          <a:bodyPr>
            <a:noAutofit/>
          </a:bodyPr>
          <a:lstStyle/>
          <a:p>
            <a:fld id="{0BCBA026-1F68-453E-9036-CC352B75EE63}" type="slidenum">
              <a:rPr lang="sv-SE" smtClean="0"/>
              <a:t>‹#›</a:t>
            </a:fld>
            <a:endParaRPr lang="sv-SE"/>
          </a:p>
        </p:txBody>
      </p:sp>
      <p:sp>
        <p:nvSpPr>
          <p:cNvPr id="9" name="Rubrik 7">
            <a:extLst>
              <a:ext uri="{FF2B5EF4-FFF2-40B4-BE49-F238E27FC236}">
                <a16:creationId xmlns:a16="http://schemas.microsoft.com/office/drawing/2014/main" id="{68C2442D-B895-4B97-AB85-4C6976E15A60}"/>
              </a:ext>
            </a:extLst>
          </p:cNvPr>
          <p:cNvSpPr>
            <a:spLocks noGrp="1"/>
          </p:cNvSpPr>
          <p:nvPr>
            <p:ph type="title" hasCustomPrompt="1"/>
          </p:nvPr>
        </p:nvSpPr>
        <p:spPr>
          <a:xfrm>
            <a:off x="558800" y="965200"/>
            <a:ext cx="8760000" cy="600000"/>
          </a:xfrm>
        </p:spPr>
        <p:txBody>
          <a:bodyPr/>
          <a:lstStyle>
            <a:lvl1pPr>
              <a:defRPr lang="sv-SE" sz="2933" spc="0">
                <a:solidFill>
                  <a:schemeClr val="accent3"/>
                </a:solidFill>
              </a:defRPr>
            </a:lvl1pPr>
          </a:lstStyle>
          <a:p>
            <a:r>
              <a:rPr lang="sv-SE"/>
              <a:t>Tidningsrubrik light</a:t>
            </a:r>
            <a:endParaRPr lang="sv-SE"/>
          </a:p>
        </p:txBody>
      </p:sp>
    </p:spTree>
    <p:extLst>
      <p:ext uri="{BB962C8B-B14F-4D97-AF65-F5344CB8AC3E}">
        <p14:creationId xmlns:p14="http://schemas.microsoft.com/office/powerpoint/2010/main" val="223830586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dningsrubrik 2 rader">
    <p:spTree>
      <p:nvGrpSpPr>
        <p:cNvPr id="1" name=""/>
        <p:cNvGrpSpPr/>
        <p:nvPr/>
      </p:nvGrpSpPr>
      <p:grpSpPr>
        <a:xfrm>
          <a:off x="0" y="0"/>
          <a:ext cx="0" cy="0"/>
        </a:xfrm>
      </p:grpSpPr>
      <p:sp>
        <p:nvSpPr>
          <p:cNvPr id="5" name="Platshållare för sidfot 4">
            <a:extLst>
              <a:ext uri="{FF2B5EF4-FFF2-40B4-BE49-F238E27FC236}">
                <a16:creationId xmlns:a16="http://schemas.microsoft.com/office/drawing/2014/main" id="{FE11BFE9-4780-4286-A3E9-7ADCEBBE9F0D}"/>
              </a:ext>
            </a:extLst>
          </p:cNvPr>
          <p:cNvSpPr>
            <a:spLocks noGrp="1"/>
          </p:cNvSpPr>
          <p:nvPr>
            <p:ph type="ftr" sz="quarter" idx="23"/>
          </p:nvPr>
        </p:nvSpPr>
        <p:spPr/>
        <p:txBody>
          <a:bodyPr>
            <a:noAutofit/>
          </a:bodyPr>
          <a:lstStyle/>
          <a:p>
            <a:endParaRPr lang="sv-SE"/>
          </a:p>
        </p:txBody>
      </p:sp>
      <p:sp>
        <p:nvSpPr>
          <p:cNvPr id="8" name="Platshållare för bildnummer 7">
            <a:extLst>
              <a:ext uri="{FF2B5EF4-FFF2-40B4-BE49-F238E27FC236}">
                <a16:creationId xmlns:a16="http://schemas.microsoft.com/office/drawing/2014/main" id="{CE68E06A-6E96-4E87-BDC0-7456BEDFF49D}"/>
              </a:ext>
            </a:extLst>
          </p:cNvPr>
          <p:cNvSpPr>
            <a:spLocks noGrp="1"/>
          </p:cNvSpPr>
          <p:nvPr>
            <p:ph type="sldNum" sz="quarter" idx="24"/>
          </p:nvPr>
        </p:nvSpPr>
        <p:spPr/>
        <p:txBody>
          <a:bodyPr>
            <a:noAutofit/>
          </a:bodyPr>
          <a:lstStyle/>
          <a:p>
            <a:fld id="{0BCBA026-1F68-453E-9036-CC352B75EE63}" type="slidenum">
              <a:rPr lang="sv-SE" smtClean="0"/>
              <a:t>‹#›</a:t>
            </a:fld>
            <a:endParaRPr lang="sv-SE"/>
          </a:p>
        </p:txBody>
      </p:sp>
      <p:sp>
        <p:nvSpPr>
          <p:cNvPr id="23" name="Rubrik 7">
            <a:extLst>
              <a:ext uri="{FF2B5EF4-FFF2-40B4-BE49-F238E27FC236}">
                <a16:creationId xmlns:a16="http://schemas.microsoft.com/office/drawing/2014/main" id="{65CDECB4-D031-4B6D-8652-00D37969EB57}"/>
              </a:ext>
            </a:extLst>
          </p:cNvPr>
          <p:cNvSpPr>
            <a:spLocks noGrp="1"/>
          </p:cNvSpPr>
          <p:nvPr>
            <p:ph type="title" hasCustomPrompt="1"/>
          </p:nvPr>
        </p:nvSpPr>
        <p:spPr>
          <a:xfrm>
            <a:off x="558800" y="965200"/>
            <a:ext cx="8707200" cy="1046480"/>
          </a:xfrm>
        </p:spPr>
        <p:txBody>
          <a:bodyPr/>
          <a:lstStyle>
            <a:lvl1pPr>
              <a:defRPr lang="sv-SE" sz="2933" spc="0">
                <a:solidFill>
                  <a:schemeClr val="accent3"/>
                </a:solidFill>
              </a:defRPr>
            </a:lvl1pPr>
          </a:lstStyle>
          <a:p>
            <a:r>
              <a:rPr lang="sv-SE"/>
              <a:t>Tidningsrubrik light </a:t>
            </a:r>
            <a:br>
              <a:rPr lang="sv-SE"/>
            </a:br>
            <a:r>
              <a:rPr lang="sv-SE"/>
              <a:t>2 rader</a:t>
            </a:r>
          </a:p>
        </p:txBody>
      </p:sp>
      <p:sp>
        <p:nvSpPr>
          <p:cNvPr id="24" name="Platshållare för innehåll 2">
            <a:extLst>
              <a:ext uri="{FF2B5EF4-FFF2-40B4-BE49-F238E27FC236}">
                <a16:creationId xmlns:a16="http://schemas.microsoft.com/office/drawing/2014/main" id="{633B74E7-D1C0-4C56-B433-B14BE21F44AB}"/>
              </a:ext>
            </a:extLst>
          </p:cNvPr>
          <p:cNvSpPr>
            <a:spLocks noGrp="1"/>
          </p:cNvSpPr>
          <p:nvPr>
            <p:ph sz="quarter" idx="20" hasCustomPrompt="1"/>
          </p:nvPr>
        </p:nvSpPr>
        <p:spPr>
          <a:xfrm>
            <a:off x="609600" y="2092960"/>
            <a:ext cx="7284685" cy="4198413"/>
          </a:xfrm>
        </p:spPr>
        <p:txBody>
          <a:bodyPr>
            <a:noAutofit/>
          </a:bodyPr>
          <a:lstStyle>
            <a:lvl1pPr>
              <a:defRPr sz="1400"/>
            </a:lvl1pPr>
          </a:lstStyle>
          <a:p>
            <a:pPr lvl="0"/>
            <a:r>
              <a:rPr lang="sv-SE"/>
              <a:t>Tabell/figur/text</a:t>
            </a:r>
          </a:p>
        </p:txBody>
      </p:sp>
      <p:sp>
        <p:nvSpPr>
          <p:cNvPr id="26" name="Platshållare för innehåll 2">
            <a:extLst>
              <a:ext uri="{FF2B5EF4-FFF2-40B4-BE49-F238E27FC236}">
                <a16:creationId xmlns:a16="http://schemas.microsoft.com/office/drawing/2014/main" id="{75B7E2E5-34BC-4CC0-8E28-2EA99E742757}"/>
              </a:ext>
            </a:extLst>
          </p:cNvPr>
          <p:cNvSpPr>
            <a:spLocks noGrp="1"/>
          </p:cNvSpPr>
          <p:nvPr>
            <p:ph sz="quarter" idx="22" hasCustomPrompt="1"/>
          </p:nvPr>
        </p:nvSpPr>
        <p:spPr>
          <a:xfrm>
            <a:off x="8062030" y="2092960"/>
            <a:ext cx="3558471" cy="4198413"/>
          </a:xfrm>
        </p:spPr>
        <p:txBody>
          <a:bodyPr>
            <a:noAutofit/>
          </a:bodyPr>
          <a:lstStyle>
            <a:lvl1pPr>
              <a:defRPr sz="1400"/>
            </a:lvl1pPr>
          </a:lstStyle>
          <a:p>
            <a:pPr lvl="0"/>
            <a:r>
              <a:rPr lang="sv-SE"/>
              <a:t>Tabell/figur/text</a:t>
            </a:r>
          </a:p>
        </p:txBody>
      </p:sp>
    </p:spTree>
    <p:extLst>
      <p:ext uri="{BB962C8B-B14F-4D97-AF65-F5344CB8AC3E}">
        <p14:creationId xmlns:p14="http://schemas.microsoft.com/office/powerpoint/2010/main" val="56231192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Stöd för tolkning">
    <p:spTree>
      <p:nvGrpSpPr>
        <p:cNvPr id="1" name=""/>
        <p:cNvGrpSpPr/>
        <p:nvPr/>
      </p:nvGrpSpPr>
      <p:grpSpPr>
        <a:xfrm>
          <a:off x="0" y="0"/>
          <a:ext cx="0" cy="0"/>
        </a:xfrm>
      </p:grpSpPr>
      <p:sp>
        <p:nvSpPr>
          <p:cNvPr id="6" name="Rubrik 1"/>
          <p:cNvSpPr>
            <a:spLocks noGrp="1"/>
          </p:cNvSpPr>
          <p:nvPr>
            <p:ph type="title" hasCustomPrompt="1"/>
          </p:nvPr>
        </p:nvSpPr>
        <p:spPr>
          <a:xfrm>
            <a:off x="558679" y="771206"/>
            <a:ext cx="6723819" cy="760485"/>
          </a:xfrm>
          <a:prstGeom prst="rect">
            <a:avLst/>
          </a:prstGeom>
        </p:spPr>
        <p:txBody>
          <a:bodyPr anchor="b">
            <a:noAutofit/>
          </a:bodyPr>
          <a:lstStyle>
            <a:lvl1pPr marL="0" indent="0" algn="l" defTabSz="609585" rtl="0" eaLnBrk="1" fontAlgn="base" hangingPunct="1">
              <a:spcBef>
                <a:spcPct val="20000"/>
              </a:spcBef>
              <a:spcAft>
                <a:spcPts val="1067"/>
              </a:spcAft>
              <a:buFont typeface="Arial"/>
              <a:buNone/>
              <a:defRPr lang="sv-SE" sz="2933" spc="0" baseline="0">
                <a:solidFill>
                  <a:schemeClr val="tx2"/>
                </a:solidFill>
              </a:defRPr>
            </a:lvl1pPr>
          </a:lstStyle>
          <a:p>
            <a:r>
              <a:rPr lang="sv-SE"/>
              <a:t>Rubrik</a:t>
            </a:r>
          </a:p>
        </p:txBody>
      </p:sp>
      <p:sp>
        <p:nvSpPr>
          <p:cNvPr id="7" name="Platshållare för bildnumm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noAutofit/>
          </a:bodyPr>
          <a:lstStyle>
            <a:lvl1pPr algn="r">
              <a:defRPr sz="800">
                <a:solidFill>
                  <a:schemeClr val="tx2"/>
                </a:solidFill>
                <a:latin typeface="Roboto Light"/>
                <a:cs typeface="Roboto Light"/>
              </a:defRPr>
            </a:lvl1pPr>
          </a:lstStyle>
          <a:p>
            <a:fld id="{5FC76DDE-8C34-D448-8BBF-25187E699B3C}" type="slidenum">
              <a:rPr lang="sv-SE" smtClean="0"/>
              <a:t>‹#›</a:t>
            </a:fld>
            <a:endParaRPr lang="sv-SE"/>
          </a:p>
        </p:txBody>
      </p:sp>
      <p:sp>
        <p:nvSpPr>
          <p:cNvPr id="9" name="Platshållare för text 11">
            <a:extLst>
              <a:ext uri="{FF2B5EF4-FFF2-40B4-BE49-F238E27FC236}">
                <a16:creationId xmlns:a16="http://schemas.microsoft.com/office/drawing/2014/main" id="{27385085-FD31-44EC-B21B-813598900DD5}"/>
              </a:ext>
            </a:extLst>
          </p:cNvPr>
          <p:cNvSpPr>
            <a:spLocks noGrp="1"/>
          </p:cNvSpPr>
          <p:nvPr>
            <p:ph type="body" sz="quarter" idx="17" hasCustomPrompt="1"/>
          </p:nvPr>
        </p:nvSpPr>
        <p:spPr>
          <a:xfrm>
            <a:off x="8298400" y="808562"/>
            <a:ext cx="3015201" cy="419199"/>
          </a:xfrm>
        </p:spPr>
        <p:txBody>
          <a:bodyPr anchor="b">
            <a:noAutofit/>
          </a:bodyPr>
          <a:lstStyle>
            <a:lvl1pPr>
              <a:spcBef>
                <a:spcPct val="0"/>
              </a:spcBef>
              <a:spcAft>
                <a:spcPct val="0"/>
              </a:spcAft>
              <a:defRPr sz="1067" b="1" kern="0" cap="none" spc="27" baseline="0">
                <a:solidFill>
                  <a:schemeClr val="accent3"/>
                </a:solidFill>
                <a:latin typeface="+mj-lt"/>
                <a:ea typeface="Roboto Bold" panose="02000000000000000000" pitchFamily="2" charset="0"/>
              </a:defRPr>
            </a:lvl1pPr>
          </a:lstStyle>
          <a:p>
            <a:pPr lvl="0"/>
            <a:r>
              <a:rPr lang="sv-SE"/>
              <a:t>Spaltrubrik</a:t>
            </a:r>
          </a:p>
        </p:txBody>
      </p:sp>
      <p:sp>
        <p:nvSpPr>
          <p:cNvPr id="12" name="Platshållare för innehåll 2">
            <a:extLst>
              <a:ext uri="{FF2B5EF4-FFF2-40B4-BE49-F238E27FC236}">
                <a16:creationId xmlns:a16="http://schemas.microsoft.com/office/drawing/2014/main" id="{489904DE-FD6E-41EA-9D4B-F40B81E5ABF8}"/>
              </a:ext>
            </a:extLst>
          </p:cNvPr>
          <p:cNvSpPr>
            <a:spLocks noGrp="1"/>
          </p:cNvSpPr>
          <p:nvPr>
            <p:ph sz="quarter" idx="19" hasCustomPrompt="1"/>
          </p:nvPr>
        </p:nvSpPr>
        <p:spPr>
          <a:xfrm>
            <a:off x="8298399" y="1227760"/>
            <a:ext cx="3015200" cy="4763216"/>
          </a:xfrm>
        </p:spPr>
        <p:txBody>
          <a:bodyPr numCol="1" spcCol="432000">
            <a:noAutofit/>
          </a:bodyPr>
          <a:lstStyle>
            <a:lvl1pPr>
              <a:spcBef>
                <a:spcPts val="667"/>
              </a:spcBef>
              <a:defRPr sz="1067"/>
            </a:lvl1pPr>
            <a:lvl2pPr marL="191995" indent="-119997">
              <a:spcBef>
                <a:spcPts val="333"/>
              </a:spcBef>
              <a:buClr>
                <a:schemeClr val="tx2"/>
              </a:buClr>
              <a:buSzPct val="125000"/>
              <a:buFont typeface="Arial" panose="020b0604020202020204" pitchFamily="34" charset="0"/>
              <a:buChar char="•"/>
              <a:defRPr sz="1067"/>
            </a:lvl2pPr>
            <a:lvl3pPr marL="0" indent="0">
              <a:spcBef>
                <a:spcPts val="1333"/>
              </a:spcBef>
              <a:buNone/>
              <a:defRPr sz="1067" b="1" kern="0" spc="27" baseline="0">
                <a:solidFill>
                  <a:schemeClr val="accent3"/>
                </a:solidFill>
                <a:latin typeface="+mj-lt"/>
                <a:ea typeface="Roboto Bold" panose="02000000000000000000" pitchFamily="2" charset="0"/>
              </a:defRPr>
            </a:lvl3pPr>
            <a:lvl4pPr>
              <a:defRPr lang="sv-SE" sz="1067" smtClean="0"/>
            </a:lvl4pPr>
            <a:lvl5pPr>
              <a:defRPr sz="1067"/>
            </a:lvl5pPr>
          </a:lstStyle>
          <a:p>
            <a:pPr lvl="0"/>
            <a:r>
              <a:rPr lang="sv-SE"/>
              <a:t>Text</a:t>
            </a:r>
          </a:p>
          <a:p>
            <a:pPr lvl="2"/>
            <a:r>
              <a:rPr lang="sv-SE"/>
              <a:t>Mellanrubrik</a:t>
            </a:r>
          </a:p>
        </p:txBody>
      </p:sp>
      <p:sp>
        <p:nvSpPr>
          <p:cNvPr id="2" name="Platshållare för sidfot 1">
            <a:extLst>
              <a:ext uri="{FF2B5EF4-FFF2-40B4-BE49-F238E27FC236}">
                <a16:creationId xmlns:a16="http://schemas.microsoft.com/office/drawing/2014/main" id="{1650001D-DB46-4EB6-93BC-B2FCAFB741B1}"/>
              </a:ext>
            </a:extLst>
          </p:cNvPr>
          <p:cNvSpPr>
            <a:spLocks noGrp="1"/>
          </p:cNvSpPr>
          <p:nvPr>
            <p:ph type="ftr" sz="quarter" idx="20"/>
          </p:nvPr>
        </p:nvSpPr>
        <p:spPr/>
        <p:txBody>
          <a:bodyPr>
            <a:noAutofit/>
          </a:bodyPr>
          <a:lstStyle/>
          <a:p>
            <a:endParaRPr lang="sv-SE"/>
          </a:p>
        </p:txBody>
      </p:sp>
      <p:sp>
        <p:nvSpPr>
          <p:cNvPr id="4" name="Platshållare för innehåll 3">
            <a:extLst>
              <a:ext uri="{FF2B5EF4-FFF2-40B4-BE49-F238E27FC236}">
                <a16:creationId xmlns:a16="http://schemas.microsoft.com/office/drawing/2014/main" id="{1C7B2717-0996-4A7F-BA57-18A287378927}"/>
              </a:ext>
            </a:extLst>
          </p:cNvPr>
          <p:cNvSpPr>
            <a:spLocks noGrp="1"/>
          </p:cNvSpPr>
          <p:nvPr>
            <p:ph sz="quarter" idx="21" hasCustomPrompt="1"/>
          </p:nvPr>
        </p:nvSpPr>
        <p:spPr>
          <a:xfrm>
            <a:off x="609600" y="1606332"/>
            <a:ext cx="6672897" cy="3708400"/>
          </a:xfrm>
        </p:spPr>
        <p:txBody>
          <a:bodyPr/>
          <a:lstStyle>
            <a:lvl1pPr>
              <a:defRPr sz="1333"/>
            </a:lvl1pPr>
            <a:lvl2pPr marL="239994" indent="-191995">
              <a:buClr>
                <a:schemeClr val="tx1"/>
              </a:buClr>
              <a:buSzTx/>
              <a:buFont typeface="Arial" panose="020b0604020202020204" pitchFamily="34" charset="0"/>
              <a:buChar char="•"/>
              <a:defRPr sz="1333"/>
            </a:lvl2pPr>
          </a:lstStyle>
          <a:p>
            <a:pPr lvl="0"/>
            <a:r>
              <a:rPr lang="sv-SE"/>
              <a:t>Löptext</a:t>
            </a:r>
          </a:p>
          <a:p>
            <a:pPr lvl="1"/>
            <a:r>
              <a:rPr lang="sv-SE"/>
              <a:t>Lista</a:t>
            </a:r>
          </a:p>
        </p:txBody>
      </p:sp>
    </p:spTree>
    <p:extLst>
      <p:ext uri="{BB962C8B-B14F-4D97-AF65-F5344CB8AC3E}">
        <p14:creationId xmlns:p14="http://schemas.microsoft.com/office/powerpoint/2010/main" val="198137497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Sista bild">
    <p:spTree>
      <p:nvGrpSpPr>
        <p:cNvPr id="1" name=""/>
        <p:cNvGrpSpPr/>
        <p:nvPr/>
      </p:nvGrpSpPr>
      <p:grpSpPr>
        <a:xfrm>
          <a:off x="0" y="0"/>
          <a:ext cx="0" cy="0"/>
        </a:xfrm>
      </p:grpSpPr>
      <p:sp>
        <p:nvSpPr>
          <p:cNvPr id="7" name="Platshållare för text 2"/>
          <p:cNvSpPr>
            <a:spLocks noGrp="1"/>
          </p:cNvSpPr>
          <p:nvPr>
            <p:ph type="body" idx="1" hasCustomPrompt="1"/>
          </p:nvPr>
        </p:nvSpPr>
        <p:spPr>
          <a:xfrm>
            <a:off x="1" y="3986041"/>
            <a:ext cx="12191999" cy="500380"/>
          </a:xfrm>
          <a:prstGeom prst="rect">
            <a:avLst/>
          </a:prstGeom>
        </p:spPr>
        <p:txBody>
          <a:bodyPr anchor="t">
            <a:normAutofit/>
          </a:bodyPr>
          <a:lstStyle>
            <a:lvl1pPr marL="0" indent="0" algn="ctr">
              <a:spcBef>
                <a:spcPts val="267"/>
              </a:spcBef>
              <a:spcAft>
                <a:spcPct val="0"/>
              </a:spcAft>
              <a:buNone/>
              <a:defRPr lang="sv-SE" sz="1067" b="1" kern="0" cap="all" spc="267" baseline="0" smtClean="0">
                <a:solidFill>
                  <a:schemeClr val="tx1"/>
                </a:solidFill>
                <a:latin typeface="+mj-lt"/>
                <a:ea typeface="Roboto Slab Bold"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pic>
        <p:nvPicPr>
          <p:cNvPr id="8" name="Bildobjekt 7" descr="Origo_Group_Logo_One_Line_100mm_Pos.ai"/>
          <p:cNvPicPr>
            <a:picLocks noChangeAspect="1"/>
          </p:cNvPicPr>
          <p:nvPr/>
        </p:nvPicPr>
        <p:blipFill>
          <a:blip r:embed="rId1">
            <a:extLst>
              <a:ext uri="{28A0092B-C50C-407E-A947-70E740481C1C}">
                <a14:useLocalDpi xmlns:a14="http://schemas.microsoft.com/office/drawing/2010/main"/>
              </a:ext>
            </a:extLst>
          </a:blip>
          <a:stretch>
            <a:fillRect/>
          </a:stretch>
        </p:blipFill>
        <p:spPr>
          <a:xfrm>
            <a:off x="3981200" y="2844328"/>
            <a:ext cx="4231120" cy="732597"/>
          </a:xfrm>
          <a:prstGeom prst="rect">
            <a:avLst/>
          </a:prstGeom>
        </p:spPr>
      </p:pic>
    </p:spTree>
    <p:extLst>
      <p:ext uri="{BB962C8B-B14F-4D97-AF65-F5344CB8AC3E}">
        <p14:creationId xmlns:p14="http://schemas.microsoft.com/office/powerpoint/2010/main" val="59642619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om">
    <p:spTree>
      <p:nvGrpSpPr>
        <p:cNvPr id="1" name=""/>
        <p:cNvGrpSpPr/>
        <p:nvPr/>
      </p:nvGrpSpPr>
      <p:grpSpPr>
        <a:xfrm>
          <a:off x="0" y="0"/>
          <a:ext cx="0" cy="0"/>
        </a:xfrm>
      </p:grpSpPr>
      <p:sp>
        <p:nvSpPr>
          <p:cNvPr id="3" name="Platshållare för sidfot 2">
            <a:extLst>
              <a:ext uri="{FF2B5EF4-FFF2-40B4-BE49-F238E27FC236}">
                <a16:creationId xmlns:a16="http://schemas.microsoft.com/office/drawing/2014/main" id="{D0B1DF18-5F15-4B51-A4BA-5235D303E5CC}"/>
              </a:ext>
            </a:extLst>
          </p:cNvPr>
          <p:cNvSpPr>
            <a:spLocks noGrp="1"/>
          </p:cNvSpPr>
          <p:nvPr>
            <p:ph type="ftr" sz="quarter" idx="10"/>
          </p:nvPr>
        </p:nvSpPr>
        <p:spPr/>
        <p:txBody>
          <a:bodyPr/>
          <a:lstStyle/>
          <a:p>
            <a:endParaRPr lang="sv-SE"/>
          </a:p>
        </p:txBody>
      </p:sp>
      <p:sp>
        <p:nvSpPr>
          <p:cNvPr id="4" name="Platshållare för bildnummer 3">
            <a:extLst>
              <a:ext uri="{FF2B5EF4-FFF2-40B4-BE49-F238E27FC236}">
                <a16:creationId xmlns:a16="http://schemas.microsoft.com/office/drawing/2014/main" id="{66463AD4-86EC-4253-9081-8BD573C8FE24}"/>
              </a:ext>
            </a:extLst>
          </p:cNvPr>
          <p:cNvSpPr>
            <a:spLocks noGrp="1"/>
          </p:cNvSpPr>
          <p:nvPr>
            <p:ph type="sldNum" sz="quarter" idx="11"/>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66070460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Framsida Grafisk">
    <p:spTree>
      <p:nvGrpSpPr>
        <p:cNvPr id="1" name=""/>
        <p:cNvGrpSpPr/>
        <p:nvPr/>
      </p:nvGrpSpPr>
      <p:grpSpPr>
        <a:xfrm>
          <a:off x="0" y="0"/>
          <a:ext cx="0" cy="0"/>
        </a:xfrm>
      </p:grpSpPr>
      <p:sp>
        <p:nvSpPr>
          <p:cNvPr id="7" name="Rektangel 6"/>
          <p:cNvSpPr/>
          <p:nvPr/>
        </p:nvSpPr>
        <p:spPr>
          <a:xfrm>
            <a:off x="1554991" y="0"/>
            <a:ext cx="9072000" cy="6858000"/>
          </a:xfrm>
          <a:custGeom>
            <a:rect l="l" t="t" r="r" b="b"/>
            <a:pathLst>
              <a:path w="6803999" h="5143500">
                <a:moveTo>
                  <a:pt x="3402000" y="415516"/>
                </a:moveTo>
                <a:cubicBezTo>
                  <a:pt x="2204482" y="415516"/>
                  <a:pt x="1233701" y="1386297"/>
                  <a:pt x="1233701" y="2583815"/>
                </a:cubicBezTo>
                <a:cubicBezTo>
                  <a:pt x="1233701" y="3781333"/>
                  <a:pt x="2204482" y="4752114"/>
                  <a:pt x="3402000" y="4752114"/>
                </a:cubicBezTo>
                <a:cubicBezTo>
                  <a:pt x="4599518" y="4752114"/>
                  <a:pt x="5570299" y="3781333"/>
                  <a:pt x="5570299" y="2583815"/>
                </a:cubicBezTo>
                <a:cubicBezTo>
                  <a:pt x="5570299" y="1386297"/>
                  <a:pt x="4599518" y="415516"/>
                  <a:pt x="3402000" y="415516"/>
                </a:cubicBezTo>
                <a:close/>
                <a:moveTo>
                  <a:pt x="1192534" y="0"/>
                </a:moveTo>
                <a:lnTo>
                  <a:pt x="5611467" y="0"/>
                </a:lnTo>
                <a:lnTo>
                  <a:pt x="5807578" y="178238"/>
                </a:lnTo>
                <a:cubicBezTo>
                  <a:pt x="6423218" y="793879"/>
                  <a:pt x="6804000" y="1644379"/>
                  <a:pt x="6804000" y="2583815"/>
                </a:cubicBezTo>
                <a:cubicBezTo>
                  <a:pt x="6804000" y="3523252"/>
                  <a:pt x="6423218" y="4373752"/>
                  <a:pt x="5807578" y="4989393"/>
                </a:cubicBezTo>
                <a:lnTo>
                  <a:pt x="5638017" y="5143500"/>
                </a:lnTo>
                <a:lnTo>
                  <a:pt x="1165984" y="5143500"/>
                </a:lnTo>
                <a:lnTo>
                  <a:pt x="996423" y="4989393"/>
                </a:lnTo>
                <a:cubicBezTo>
                  <a:pt x="380782" y="4373752"/>
                  <a:pt x="0" y="3523252"/>
                  <a:pt x="0" y="2583815"/>
                </a:cubicBezTo>
                <a:cubicBezTo>
                  <a:pt x="0" y="1644379"/>
                  <a:pt x="380782" y="793879"/>
                  <a:pt x="996423" y="178238"/>
                </a:cubicBezTo>
                <a:close/>
              </a:path>
            </a:pathLst>
          </a:cu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3200"/>
          </a:p>
        </p:txBody>
      </p:sp>
      <p:sp>
        <p:nvSpPr>
          <p:cNvPr id="12" name="Rubrik 1"/>
          <p:cNvSpPr>
            <a:spLocks noGrp="1"/>
          </p:cNvSpPr>
          <p:nvPr>
            <p:ph type="title"/>
          </p:nvPr>
        </p:nvSpPr>
        <p:spPr>
          <a:xfrm>
            <a:off x="2763534" y="2807228"/>
            <a:ext cx="6672897" cy="760485"/>
          </a:xfrm>
          <a:prstGeom prst="rect">
            <a:avLst/>
          </a:prstGeom>
        </p:spPr>
        <p:txBody>
          <a:bodyPr anchor="b"/>
          <a:lstStyle>
            <a:lvl1pPr marL="0" indent="0" algn="ctr" defTabSz="609585" rtl="0" eaLnBrk="1" fontAlgn="base" hangingPunct="1">
              <a:spcBef>
                <a:spcPts val="1333"/>
              </a:spcBef>
              <a:spcAft>
                <a:spcPts val="1333"/>
              </a:spcAft>
              <a:buFont typeface="Arial"/>
              <a:buNone/>
              <a:defRPr lang="sv-SE" sz="4267" spc="0" baseline="0">
                <a:solidFill>
                  <a:schemeClr val="tx1"/>
                </a:solidFill>
              </a:defRPr>
            </a:lvl1pPr>
          </a:lstStyle>
          <a:p>
            <a:r>
              <a:rPr lang="sv-SE"/>
              <a:t>Klicka här för att ändra mall för rubrikformat</a:t>
            </a:r>
          </a:p>
        </p:txBody>
      </p:sp>
      <p:sp>
        <p:nvSpPr>
          <p:cNvPr id="13" name="Platshållare för text 2"/>
          <p:cNvSpPr>
            <a:spLocks noGrp="1"/>
          </p:cNvSpPr>
          <p:nvPr>
            <p:ph type="body" idx="1" hasCustomPrompt="1"/>
          </p:nvPr>
        </p:nvSpPr>
        <p:spPr>
          <a:xfrm>
            <a:off x="2763533" y="3775542"/>
            <a:ext cx="6672897" cy="500380"/>
          </a:xfrm>
          <a:prstGeom prst="rect">
            <a:avLst/>
          </a:prstGeom>
        </p:spPr>
        <p:txBody>
          <a:bodyPr anchor="t">
            <a:normAutofit/>
          </a:bodyPr>
          <a:lstStyle>
            <a:lvl1pPr marL="0" indent="0" algn="ctr">
              <a:lnSpc>
                <a:spcPct val="110000"/>
              </a:lnSpc>
              <a:spcBef>
                <a:spcPts val="267"/>
              </a:spcBef>
              <a:spcAft>
                <a:spcPct val="0"/>
              </a:spcAft>
              <a:buNone/>
              <a:defRPr lang="sv-SE" sz="1067" b="1" kern="0" cap="all" spc="267" baseline="0" smtClean="0">
                <a:solidFill>
                  <a:schemeClr val="tx2"/>
                </a:solidFill>
                <a:latin typeface="+mj-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a:t>
            </a:r>
            <a:br>
              <a:rPr lang="sv-SE"/>
            </a:br>
            <a:r>
              <a:rPr lang="sv-SE"/>
              <a:t>format på bakgrundstexten</a:t>
            </a:r>
          </a:p>
        </p:txBody>
      </p:sp>
      <p:pic>
        <p:nvPicPr>
          <p:cNvPr id="9" name="Bildobjekt 8" descr="Origo_Group_Logo_One_Line_100mm_Pos.ai">
            <a:extLst>
              <a:ext uri="{FF2B5EF4-FFF2-40B4-BE49-F238E27FC236}">
                <a16:creationId xmlns:a16="http://schemas.microsoft.com/office/drawing/2014/main" id="{EFD82461-CEDA-4867-96FD-2FF3096B2F3B}"/>
              </a:ext>
            </a:extLst>
          </p:cNvPr>
          <p:cNvPicPr>
            <a:picLocks noChangeAspect="1"/>
          </p:cNvPicPr>
          <p:nvPr/>
        </p:nvPicPr>
        <p:blipFill>
          <a:blip r:embed="rId1">
            <a:extLst>
              <a:ext uri="{28A0092B-C50C-407E-A947-70E740481C1C}">
                <a14:useLocalDpi xmlns:a14="http://schemas.microsoft.com/office/drawing/2010/main"/>
              </a:ext>
            </a:extLst>
          </a:blip>
          <a:srcRect l="-109755" t="-109755" r="-109755" b="-109755"/>
          <a:stretch>
            <a:fillRect/>
          </a:stretch>
        </p:blipFill>
        <p:spPr>
          <a:xfrm>
            <a:off x="3981200" y="5144012"/>
            <a:ext cx="4231120" cy="732597"/>
          </a:xfrm>
          <a:prstGeom prst="rect">
            <a:avLst/>
          </a:prstGeom>
        </p:spPr>
      </p:pic>
    </p:spTree>
    <p:extLst>
      <p:ext uri="{BB962C8B-B14F-4D97-AF65-F5344CB8AC3E}">
        <p14:creationId xmlns:p14="http://schemas.microsoft.com/office/powerpoint/2010/main" val="34237526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Innehåll Fotografisk">
    <p:spTree>
      <p:nvGrpSpPr>
        <p:cNvPr id="1" name=""/>
        <p:cNvGrpSpPr/>
        <p:nvPr/>
      </p:nvGrpSpPr>
      <p:grpSpPr>
        <a:xfrm>
          <a:off x="0" y="0"/>
          <a:ext cx="0" cy="0"/>
        </a:xfrm>
      </p:grpSpPr>
      <p:sp>
        <p:nvSpPr>
          <p:cNvPr id="14" name="Platshållare för bild 5">
            <a:extLst>
              <a:ext uri="{FF2B5EF4-FFF2-40B4-BE49-F238E27FC236}">
                <a16:creationId xmlns:a16="http://schemas.microsoft.com/office/drawing/2014/main" id="{E0245FF9-7A8F-4C21-93FA-0F816717A389}"/>
              </a:ext>
            </a:extLst>
          </p:cNvPr>
          <p:cNvSpPr>
            <a:spLocks noGrp="1"/>
          </p:cNvSpPr>
          <p:nvPr>
            <p:ph type="pic" sz="quarter" idx="10"/>
          </p:nvPr>
        </p:nvSpPr>
        <p:spPr>
          <a:xfrm>
            <a:off x="0" y="0"/>
            <a:ext cx="12192000" cy="6858000"/>
          </a:xfrm>
        </p:spPr>
        <p:txBody>
          <a:bodyPr/>
          <a:lstStyle>
            <a:lvl1pPr>
              <a:defRPr/>
            </a:lvl1pPr>
          </a:lstStyle>
          <a:p>
            <a:r>
              <a:rPr lang="sv-SE"/>
              <a:t>Klicka på ikonen för att lägga till en bild</a:t>
            </a:r>
          </a:p>
        </p:txBody>
      </p:sp>
      <p:sp>
        <p:nvSpPr>
          <p:cNvPr id="9" name="Rubrik 8">
            <a:extLst>
              <a:ext uri="{FF2B5EF4-FFF2-40B4-BE49-F238E27FC236}">
                <a16:creationId xmlns:a16="http://schemas.microsoft.com/office/drawing/2014/main" id="{E164D1DF-9B22-49A3-94B8-C05DB2400650}"/>
              </a:ext>
            </a:extLst>
          </p:cNvPr>
          <p:cNvSpPr>
            <a:spLocks noGrp="1"/>
          </p:cNvSpPr>
          <p:nvPr>
            <p:ph type="title" hasCustomPrompt="1"/>
          </p:nvPr>
        </p:nvSpPr>
        <p:spPr>
          <a:xfrm>
            <a:off x="558800" y="1998133"/>
            <a:ext cx="5308800" cy="4228800"/>
          </a:xfrm>
        </p:spPr>
        <p:txBody>
          <a:bodyPr/>
          <a:lstStyle>
            <a:lvl1pPr>
              <a:defRPr lang="sv-SE">
                <a:solidFill>
                  <a:schemeClr val="tx2"/>
                </a:solidFill>
              </a:defRPr>
            </a:lvl1pPr>
          </a:lstStyle>
          <a:p>
            <a:r>
              <a:rPr lang="sv-SE"/>
              <a:t>Rubrik</a:t>
            </a:r>
          </a:p>
        </p:txBody>
      </p:sp>
      <p:sp>
        <p:nvSpPr>
          <p:cNvPr id="13" name="Platshållare för text 13">
            <a:extLst>
              <a:ext uri="{FF2B5EF4-FFF2-40B4-BE49-F238E27FC236}">
                <a16:creationId xmlns:a16="http://schemas.microsoft.com/office/drawing/2014/main" id="{604188A8-4C49-42D1-990A-5171E36A9B81}"/>
              </a:ext>
            </a:extLst>
          </p:cNvPr>
          <p:cNvSpPr>
            <a:spLocks noGrp="1"/>
          </p:cNvSpPr>
          <p:nvPr>
            <p:ph type="body" sz="quarter" idx="13" hasCustomPrompt="1"/>
          </p:nvPr>
        </p:nvSpPr>
        <p:spPr>
          <a:xfrm>
            <a:off x="7535333" y="2167467"/>
            <a:ext cx="3384000" cy="3710400"/>
          </a:xfrm>
        </p:spPr>
        <p:txBody>
          <a:bodyPr/>
          <a:lstStyle>
            <a:lvl1pPr>
              <a:spcBef>
                <a:spcPct val="0"/>
              </a:spcBef>
              <a:buFontTx/>
              <a:buNone/>
              <a:tabLst>
                <a:tab pos="3111422" algn="r"/>
              </a:tabLst>
              <a:defRPr/>
            </a:lvl1pPr>
            <a:lvl2pPr marL="0" indent="0">
              <a:spcBef>
                <a:spcPct val="0"/>
              </a:spcBef>
              <a:buFontTx/>
              <a:buNone/>
              <a:tabLst>
                <a:tab pos="3111422" algn="r"/>
              </a:tabLst>
              <a:defRPr sz="1333">
                <a:solidFill>
                  <a:schemeClr val="tx2"/>
                </a:solidFill>
              </a:defRPr>
            </a:lvl2pPr>
          </a:lstStyle>
          <a:p>
            <a:pPr lvl="0"/>
            <a:r>
              <a:rPr lang="sv-SE"/>
              <a:t>Nivå ett</a:t>
            </a:r>
          </a:p>
          <a:p>
            <a:pPr lvl="1"/>
            <a:r>
              <a:rPr lang="sv-SE"/>
              <a:t>Nivå två</a:t>
            </a:r>
          </a:p>
        </p:txBody>
      </p:sp>
    </p:spTree>
    <p:extLst>
      <p:ext uri="{BB962C8B-B14F-4D97-AF65-F5344CB8AC3E}">
        <p14:creationId xmlns:p14="http://schemas.microsoft.com/office/powerpoint/2010/main" val="299673642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Innehåll Grafisk">
    <p:spTree>
      <p:nvGrpSpPr>
        <p:cNvPr id="1" name=""/>
        <p:cNvGrpSpPr/>
        <p:nvPr/>
      </p:nvGrpSpPr>
      <p:grpSpPr>
        <a:xfrm>
          <a:off x="0" y="0"/>
          <a:ext cx="0" cy="0"/>
        </a:xfrm>
      </p:grpSpPr>
      <p:sp>
        <p:nvSpPr>
          <p:cNvPr id="10" name="Rektangel 9"/>
          <p:cNvSpPr/>
          <p:nvPr/>
        </p:nvSpPr>
        <p:spPr>
          <a:xfrm>
            <a:off x="4681017" y="0"/>
            <a:ext cx="7510985" cy="6858000"/>
          </a:xfrm>
          <a:custGeom>
            <a:rect l="l" t="t" r="r" b="b"/>
            <a:pathLst>
              <a:path w="5633239" h="5143500">
                <a:moveTo>
                  <a:pt x="3402000" y="399835"/>
                </a:moveTo>
                <a:cubicBezTo>
                  <a:pt x="2204482" y="399835"/>
                  <a:pt x="1233701" y="1370616"/>
                  <a:pt x="1233701" y="2568134"/>
                </a:cubicBezTo>
                <a:cubicBezTo>
                  <a:pt x="1233701" y="3765652"/>
                  <a:pt x="2204482" y="4736433"/>
                  <a:pt x="3402000" y="4736433"/>
                </a:cubicBezTo>
                <a:cubicBezTo>
                  <a:pt x="4599518" y="4736433"/>
                  <a:pt x="5570299" y="3765652"/>
                  <a:pt x="5570299" y="2568134"/>
                </a:cubicBezTo>
                <a:cubicBezTo>
                  <a:pt x="5570299" y="1370616"/>
                  <a:pt x="4599518" y="399835"/>
                  <a:pt x="3402000" y="399835"/>
                </a:cubicBezTo>
                <a:close/>
                <a:moveTo>
                  <a:pt x="1175280" y="0"/>
                </a:moveTo>
                <a:lnTo>
                  <a:pt x="5628720" y="0"/>
                </a:lnTo>
                <a:lnTo>
                  <a:pt x="5633239" y="4107"/>
                </a:lnTo>
                <a:lnTo>
                  <a:pt x="5633239" y="5132161"/>
                </a:lnTo>
                <a:lnTo>
                  <a:pt x="5620763" y="5143500"/>
                </a:lnTo>
                <a:lnTo>
                  <a:pt x="1183237" y="5143500"/>
                </a:lnTo>
                <a:lnTo>
                  <a:pt x="996423" y="4973712"/>
                </a:lnTo>
                <a:cubicBezTo>
                  <a:pt x="380782" y="4358071"/>
                  <a:pt x="0" y="3507571"/>
                  <a:pt x="0" y="2568134"/>
                </a:cubicBezTo>
                <a:cubicBezTo>
                  <a:pt x="0" y="1628698"/>
                  <a:pt x="380782" y="778198"/>
                  <a:pt x="996423" y="162557"/>
                </a:cubicBez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3200"/>
          </a:p>
        </p:txBody>
      </p:sp>
      <p:pic>
        <p:nvPicPr>
          <p:cNvPr id="12" name="Bildobjekt 11" descr="Origo_Group_Logo_One_Line_50mm_Pos.ai"/>
          <p:cNvPicPr>
            <a:picLocks noChangeAspect="1"/>
          </p:cNvPicPr>
          <p:nvPr/>
        </p:nvPicPr>
        <p:blipFill>
          <a:blip r:embed="rId1">
            <a:extLst>
              <a:ext uri="{28A0092B-C50C-407E-A947-70E740481C1C}">
                <a14:useLocalDpi xmlns:a14="http://schemas.microsoft.com/office/drawing/2010/main"/>
              </a:ext>
            </a:extLst>
          </a:blip>
          <a:stretch>
            <a:fillRect/>
          </a:stretch>
        </p:blipFill>
        <p:spPr>
          <a:xfrm>
            <a:off x="11067548" y="364034"/>
            <a:ext cx="705353" cy="124181"/>
          </a:xfrm>
          <a:prstGeom prst="rect">
            <a:avLst/>
          </a:prstGeom>
        </p:spPr>
      </p:pic>
      <p:sp>
        <p:nvSpPr>
          <p:cNvPr id="11" name="Rubrik 8">
            <a:extLst>
              <a:ext uri="{FF2B5EF4-FFF2-40B4-BE49-F238E27FC236}">
                <a16:creationId xmlns:a16="http://schemas.microsoft.com/office/drawing/2014/main" id="{41E59A05-F4E9-47F4-B243-5079FBEE5D0D}"/>
              </a:ext>
            </a:extLst>
          </p:cNvPr>
          <p:cNvSpPr>
            <a:spLocks noGrp="1"/>
          </p:cNvSpPr>
          <p:nvPr>
            <p:ph type="title" hasCustomPrompt="1"/>
          </p:nvPr>
        </p:nvSpPr>
        <p:spPr>
          <a:xfrm>
            <a:off x="558800" y="1998133"/>
            <a:ext cx="5308800" cy="4228800"/>
          </a:xfrm>
        </p:spPr>
        <p:txBody>
          <a:bodyPr/>
          <a:lstStyle>
            <a:lvl1pPr>
              <a:defRPr lang="sv-SE">
                <a:solidFill>
                  <a:schemeClr val="tx2"/>
                </a:solidFill>
              </a:defRPr>
            </a:lvl1pPr>
          </a:lstStyle>
          <a:p>
            <a:r>
              <a:rPr lang="sv-SE"/>
              <a:t>Rubrik</a:t>
            </a:r>
          </a:p>
        </p:txBody>
      </p:sp>
      <p:sp>
        <p:nvSpPr>
          <p:cNvPr id="14" name="Platshållare för text 13">
            <a:extLst>
              <a:ext uri="{FF2B5EF4-FFF2-40B4-BE49-F238E27FC236}">
                <a16:creationId xmlns:a16="http://schemas.microsoft.com/office/drawing/2014/main" id="{4A58A857-DF48-4167-9E6F-77A0294B0E36}"/>
              </a:ext>
            </a:extLst>
          </p:cNvPr>
          <p:cNvSpPr>
            <a:spLocks noGrp="1"/>
          </p:cNvSpPr>
          <p:nvPr>
            <p:ph type="body" sz="quarter" idx="13" hasCustomPrompt="1"/>
          </p:nvPr>
        </p:nvSpPr>
        <p:spPr>
          <a:xfrm>
            <a:off x="7535333" y="2167467"/>
            <a:ext cx="3384000" cy="3710400"/>
          </a:xfrm>
        </p:spPr>
        <p:txBody>
          <a:bodyPr/>
          <a:lstStyle>
            <a:lvl1pPr>
              <a:spcBef>
                <a:spcPct val="0"/>
              </a:spcBef>
              <a:buFontTx/>
              <a:buNone/>
              <a:tabLst>
                <a:tab pos="3111422" algn="r"/>
              </a:tabLst>
              <a:defRPr/>
            </a:lvl1pPr>
            <a:lvl2pPr marL="0" indent="0">
              <a:spcBef>
                <a:spcPct val="0"/>
              </a:spcBef>
              <a:buFontTx/>
              <a:buNone/>
              <a:tabLst>
                <a:tab pos="3111422" algn="r"/>
              </a:tabLst>
              <a:defRPr>
                <a:solidFill>
                  <a:schemeClr val="tx2"/>
                </a:solidFill>
              </a:defRPr>
            </a:lvl2pPr>
          </a:lstStyle>
          <a:p>
            <a:pPr lvl="0"/>
            <a:r>
              <a:rPr lang="sv-SE"/>
              <a:t>Nivå ett</a:t>
            </a:r>
          </a:p>
          <a:p>
            <a:pPr lvl="1"/>
            <a:r>
              <a:rPr lang="sv-SE"/>
              <a:t>Nivå två</a:t>
            </a:r>
          </a:p>
        </p:txBody>
      </p:sp>
    </p:spTree>
    <p:extLst>
      <p:ext uri="{BB962C8B-B14F-4D97-AF65-F5344CB8AC3E}">
        <p14:creationId xmlns:p14="http://schemas.microsoft.com/office/powerpoint/2010/main" val="168114489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Avsnittssida Grafisk Purple">
    <p:spTree>
      <p:nvGrpSpPr>
        <p:cNvPr id="1" name=""/>
        <p:cNvGrpSpPr/>
        <p:nvPr/>
      </p:nvGrpSpPr>
      <p:grpSpPr>
        <a:xfrm>
          <a:off x="0" y="0"/>
          <a:ext cx="0" cy="0"/>
        </a:xfrm>
      </p:grpSpPr>
      <p:sp>
        <p:nvSpPr>
          <p:cNvPr id="12" name="Rektangel 11"/>
          <p:cNvSpPr/>
          <p:nvPr/>
        </p:nvSpPr>
        <p:spPr>
          <a:xfrm>
            <a:off x="0" y="0"/>
            <a:ext cx="12192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3200">
              <a:solidFill>
                <a:schemeClr val="accent1"/>
              </a:solidFill>
            </a:endParaRPr>
          </a:p>
        </p:txBody>
      </p:sp>
      <p:sp>
        <p:nvSpPr>
          <p:cNvPr id="13" name="Rektangel 10"/>
          <p:cNvSpPr/>
          <p:nvPr/>
        </p:nvSpPr>
        <p:spPr>
          <a:xfrm>
            <a:off x="0" y="0"/>
            <a:ext cx="7507739" cy="6858000"/>
          </a:xfrm>
          <a:custGeom>
            <a:rect l="l" t="t" r="r" b="b"/>
            <a:pathLst>
              <a:path w="5630804" h="5143500">
                <a:moveTo>
                  <a:pt x="2228804" y="399835"/>
                </a:moveTo>
                <a:cubicBezTo>
                  <a:pt x="1031286" y="399835"/>
                  <a:pt x="60505" y="1370616"/>
                  <a:pt x="60505" y="2568134"/>
                </a:cubicBezTo>
                <a:cubicBezTo>
                  <a:pt x="60505" y="3765652"/>
                  <a:pt x="1031286" y="4736433"/>
                  <a:pt x="2228804" y="4736433"/>
                </a:cubicBezTo>
                <a:cubicBezTo>
                  <a:pt x="3426322" y="4736433"/>
                  <a:pt x="4397103" y="3765652"/>
                  <a:pt x="4397103" y="2568134"/>
                </a:cubicBezTo>
                <a:cubicBezTo>
                  <a:pt x="4397103" y="1370616"/>
                  <a:pt x="3426322" y="399835"/>
                  <a:pt x="2228804" y="399835"/>
                </a:cubicBezTo>
                <a:close/>
                <a:moveTo>
                  <a:pt x="2084" y="0"/>
                </a:moveTo>
                <a:lnTo>
                  <a:pt x="4455524" y="0"/>
                </a:lnTo>
                <a:lnTo>
                  <a:pt x="4634382" y="162557"/>
                </a:lnTo>
                <a:cubicBezTo>
                  <a:pt x="5250022" y="778198"/>
                  <a:pt x="5630804" y="1628698"/>
                  <a:pt x="5630804" y="2568134"/>
                </a:cubicBezTo>
                <a:cubicBezTo>
                  <a:pt x="5630804" y="3507571"/>
                  <a:pt x="5250022" y="4358071"/>
                  <a:pt x="4634382" y="4973712"/>
                </a:cubicBezTo>
                <a:lnTo>
                  <a:pt x="4447567" y="5143500"/>
                </a:lnTo>
                <a:lnTo>
                  <a:pt x="10041" y="5143500"/>
                </a:lnTo>
                <a:lnTo>
                  <a:pt x="0" y="5134374"/>
                </a:lnTo>
                <a:lnTo>
                  <a:pt x="0" y="1894"/>
                </a:lnTo>
                <a:close/>
              </a:path>
            </a:pathLst>
          </a:cu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3200"/>
          </a:p>
        </p:txBody>
      </p:sp>
      <p:pic>
        <p:nvPicPr>
          <p:cNvPr id="14" name="Bildobjekt 13" descr="Origo_Group_Logo_One_Line_50mm_Pos.ai"/>
          <p:cNvPicPr>
            <a:picLocks noChangeAspect="1"/>
          </p:cNvPicPr>
          <p:nvPr/>
        </p:nvPicPr>
        <p:blipFill>
          <a:blip r:embed="rId1">
            <a:extLst>
              <a:ext uri="{28A0092B-C50C-407E-A947-70E740481C1C}">
                <a14:useLocalDpi xmlns:a14="http://schemas.microsoft.com/office/drawing/2010/main"/>
              </a:ext>
            </a:extLst>
          </a:blip>
          <a:stretch>
            <a:fillRect/>
          </a:stretch>
        </p:blipFill>
        <p:spPr>
          <a:xfrm>
            <a:off x="11067548" y="364034"/>
            <a:ext cx="705353" cy="124181"/>
          </a:xfrm>
          <a:prstGeom prst="rect">
            <a:avLst/>
          </a:prstGeom>
        </p:spPr>
      </p:pic>
      <p:sp>
        <p:nvSpPr>
          <p:cNvPr id="15" name="Rubrik 7">
            <a:extLst>
              <a:ext uri="{FF2B5EF4-FFF2-40B4-BE49-F238E27FC236}">
                <a16:creationId xmlns:a16="http://schemas.microsoft.com/office/drawing/2014/main" id="{9BF0045C-8291-45AA-B35B-587EFE3330DD}"/>
              </a:ext>
            </a:extLst>
          </p:cNvPr>
          <p:cNvSpPr>
            <a:spLocks noGrp="1"/>
          </p:cNvSpPr>
          <p:nvPr>
            <p:ph type="title" hasCustomPrompt="1"/>
          </p:nvPr>
        </p:nvSpPr>
        <p:spPr>
          <a:xfrm>
            <a:off x="567468" y="775859"/>
            <a:ext cx="8564089" cy="1530344"/>
          </a:xfrm>
        </p:spPr>
        <p:txBody>
          <a:bodyPr/>
          <a:lstStyle>
            <a:lvl1pPr>
              <a:defRPr>
                <a:solidFill>
                  <a:schemeClr val="bg1"/>
                </a:solidFill>
              </a:defRPr>
            </a:lvl1pPr>
          </a:lstStyle>
          <a:p>
            <a:r>
              <a:rPr lang="sv-SE"/>
              <a:t>Rubrik/Avsnitt</a:t>
            </a:r>
          </a:p>
        </p:txBody>
      </p:sp>
    </p:spTree>
    <p:extLst>
      <p:ext uri="{BB962C8B-B14F-4D97-AF65-F5344CB8AC3E}">
        <p14:creationId xmlns:p14="http://schemas.microsoft.com/office/powerpoint/2010/main" val="87140770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Avsnittssida Grafisk Red">
    <p:spTree>
      <p:nvGrpSpPr>
        <p:cNvPr id="1" name=""/>
        <p:cNvGrpSpPr/>
        <p:nvPr/>
      </p:nvGrpSpPr>
      <p:grpSpPr>
        <a:xfrm>
          <a:off x="0" y="0"/>
          <a:ext cx="0" cy="0"/>
        </a:xfrm>
      </p:grpSpPr>
      <p:sp>
        <p:nvSpPr>
          <p:cNvPr id="6" name="Rektangel 5"/>
          <p:cNvSpPr/>
          <p:nvPr/>
        </p:nvSpPr>
        <p:spPr>
          <a:xfrm>
            <a:off x="0" y="0"/>
            <a:ext cx="12192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3200">
              <a:solidFill>
                <a:schemeClr val="accent1"/>
              </a:solidFill>
            </a:endParaRPr>
          </a:p>
        </p:txBody>
      </p:sp>
      <p:sp>
        <p:nvSpPr>
          <p:cNvPr id="8" name="Rektangel 10"/>
          <p:cNvSpPr/>
          <p:nvPr/>
        </p:nvSpPr>
        <p:spPr>
          <a:xfrm>
            <a:off x="0" y="0"/>
            <a:ext cx="7507739" cy="6858000"/>
          </a:xfrm>
          <a:custGeom>
            <a:rect l="l" t="t" r="r" b="b"/>
            <a:pathLst>
              <a:path w="5630804" h="5143500">
                <a:moveTo>
                  <a:pt x="2228804" y="399835"/>
                </a:moveTo>
                <a:cubicBezTo>
                  <a:pt x="1031286" y="399835"/>
                  <a:pt x="60505" y="1370616"/>
                  <a:pt x="60505" y="2568134"/>
                </a:cubicBezTo>
                <a:cubicBezTo>
                  <a:pt x="60505" y="3765652"/>
                  <a:pt x="1031286" y="4736433"/>
                  <a:pt x="2228804" y="4736433"/>
                </a:cubicBezTo>
                <a:cubicBezTo>
                  <a:pt x="3426322" y="4736433"/>
                  <a:pt x="4397103" y="3765652"/>
                  <a:pt x="4397103" y="2568134"/>
                </a:cubicBezTo>
                <a:cubicBezTo>
                  <a:pt x="4397103" y="1370616"/>
                  <a:pt x="3426322" y="399835"/>
                  <a:pt x="2228804" y="399835"/>
                </a:cubicBezTo>
                <a:close/>
                <a:moveTo>
                  <a:pt x="2084" y="0"/>
                </a:moveTo>
                <a:lnTo>
                  <a:pt x="4455524" y="0"/>
                </a:lnTo>
                <a:lnTo>
                  <a:pt x="4634382" y="162557"/>
                </a:lnTo>
                <a:cubicBezTo>
                  <a:pt x="5250022" y="778198"/>
                  <a:pt x="5630804" y="1628698"/>
                  <a:pt x="5630804" y="2568134"/>
                </a:cubicBezTo>
                <a:cubicBezTo>
                  <a:pt x="5630804" y="3507571"/>
                  <a:pt x="5250022" y="4358071"/>
                  <a:pt x="4634382" y="4973712"/>
                </a:cubicBezTo>
                <a:lnTo>
                  <a:pt x="4447567" y="5143500"/>
                </a:lnTo>
                <a:lnTo>
                  <a:pt x="10041" y="5143500"/>
                </a:lnTo>
                <a:lnTo>
                  <a:pt x="0" y="5134374"/>
                </a:lnTo>
                <a:lnTo>
                  <a:pt x="0" y="1894"/>
                </a:lnTo>
                <a:close/>
              </a:path>
            </a:pathLst>
          </a:cu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3200"/>
          </a:p>
        </p:txBody>
      </p:sp>
      <p:pic>
        <p:nvPicPr>
          <p:cNvPr id="9" name="Bildobjekt 8" descr="Origo_Group_Logo_One_Line_50mm_Pos.ai"/>
          <p:cNvPicPr>
            <a:picLocks noChangeAspect="1"/>
          </p:cNvPicPr>
          <p:nvPr/>
        </p:nvPicPr>
        <p:blipFill>
          <a:blip r:embed="rId1">
            <a:extLst>
              <a:ext uri="{28A0092B-C50C-407E-A947-70E740481C1C}">
                <a14:useLocalDpi xmlns:a14="http://schemas.microsoft.com/office/drawing/2010/main"/>
              </a:ext>
            </a:extLst>
          </a:blip>
          <a:stretch>
            <a:fillRect/>
          </a:stretch>
        </p:blipFill>
        <p:spPr>
          <a:xfrm>
            <a:off x="11067548" y="364034"/>
            <a:ext cx="705353" cy="124181"/>
          </a:xfrm>
          <a:prstGeom prst="rect">
            <a:avLst/>
          </a:prstGeom>
        </p:spPr>
      </p:pic>
      <p:sp>
        <p:nvSpPr>
          <p:cNvPr id="11" name="Rubrik 7">
            <a:extLst>
              <a:ext uri="{FF2B5EF4-FFF2-40B4-BE49-F238E27FC236}">
                <a16:creationId xmlns:a16="http://schemas.microsoft.com/office/drawing/2014/main" id="{861696C9-D2F6-4D39-B711-36D6843A9968}"/>
              </a:ext>
            </a:extLst>
          </p:cNvPr>
          <p:cNvSpPr>
            <a:spLocks noGrp="1"/>
          </p:cNvSpPr>
          <p:nvPr>
            <p:ph type="title" hasCustomPrompt="1"/>
          </p:nvPr>
        </p:nvSpPr>
        <p:spPr>
          <a:xfrm>
            <a:off x="567468" y="775859"/>
            <a:ext cx="8564089" cy="1530344"/>
          </a:xfrm>
        </p:spPr>
        <p:txBody>
          <a:bodyPr/>
          <a:lstStyle>
            <a:lvl1pPr>
              <a:defRPr>
                <a:solidFill>
                  <a:schemeClr val="bg1"/>
                </a:solidFill>
              </a:defRPr>
            </a:lvl1pPr>
          </a:lstStyle>
          <a:p>
            <a:r>
              <a:rPr lang="sv-SE"/>
              <a:t>Rubrik/Avsnitt</a:t>
            </a:r>
          </a:p>
        </p:txBody>
      </p:sp>
    </p:spTree>
    <p:extLst>
      <p:ext uri="{BB962C8B-B14F-4D97-AF65-F5344CB8AC3E}">
        <p14:creationId xmlns:p14="http://schemas.microsoft.com/office/powerpoint/2010/main" val="29654548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Avsnittssida Grafisk Yellow">
    <p:spTree>
      <p:nvGrpSpPr>
        <p:cNvPr id="1" name=""/>
        <p:cNvGrpSpPr/>
        <p:nvPr/>
      </p:nvGrpSpPr>
      <p:grpSpPr>
        <a:xfrm>
          <a:off x="0" y="0"/>
          <a:ext cx="0" cy="0"/>
        </a:xfrm>
      </p:grpSpPr>
      <p:sp>
        <p:nvSpPr>
          <p:cNvPr id="6" name="Rektangel 5"/>
          <p:cNvSpPr/>
          <p:nvPr/>
        </p:nvSpPr>
        <p:spPr>
          <a:xfrm>
            <a:off x="0" y="0"/>
            <a:ext cx="12192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3200">
              <a:solidFill>
                <a:schemeClr val="accent1"/>
              </a:solidFill>
            </a:endParaRPr>
          </a:p>
        </p:txBody>
      </p:sp>
      <p:sp>
        <p:nvSpPr>
          <p:cNvPr id="8" name="Rektangel 10"/>
          <p:cNvSpPr/>
          <p:nvPr/>
        </p:nvSpPr>
        <p:spPr>
          <a:xfrm>
            <a:off x="0" y="0"/>
            <a:ext cx="7507739" cy="6858000"/>
          </a:xfrm>
          <a:custGeom>
            <a:rect l="l" t="t" r="r" b="b"/>
            <a:pathLst>
              <a:path w="5630804" h="5143500">
                <a:moveTo>
                  <a:pt x="2228804" y="399835"/>
                </a:moveTo>
                <a:cubicBezTo>
                  <a:pt x="1031286" y="399835"/>
                  <a:pt x="60505" y="1370616"/>
                  <a:pt x="60505" y="2568134"/>
                </a:cubicBezTo>
                <a:cubicBezTo>
                  <a:pt x="60505" y="3765652"/>
                  <a:pt x="1031286" y="4736433"/>
                  <a:pt x="2228804" y="4736433"/>
                </a:cubicBezTo>
                <a:cubicBezTo>
                  <a:pt x="3426322" y="4736433"/>
                  <a:pt x="4397103" y="3765652"/>
                  <a:pt x="4397103" y="2568134"/>
                </a:cubicBezTo>
                <a:cubicBezTo>
                  <a:pt x="4397103" y="1370616"/>
                  <a:pt x="3426322" y="399835"/>
                  <a:pt x="2228804" y="399835"/>
                </a:cubicBezTo>
                <a:close/>
                <a:moveTo>
                  <a:pt x="2084" y="0"/>
                </a:moveTo>
                <a:lnTo>
                  <a:pt x="4455524" y="0"/>
                </a:lnTo>
                <a:lnTo>
                  <a:pt x="4634382" y="162557"/>
                </a:lnTo>
                <a:cubicBezTo>
                  <a:pt x="5250022" y="778198"/>
                  <a:pt x="5630804" y="1628698"/>
                  <a:pt x="5630804" y="2568134"/>
                </a:cubicBezTo>
                <a:cubicBezTo>
                  <a:pt x="5630804" y="3507571"/>
                  <a:pt x="5250022" y="4358071"/>
                  <a:pt x="4634382" y="4973712"/>
                </a:cubicBezTo>
                <a:lnTo>
                  <a:pt x="4447567" y="5143500"/>
                </a:lnTo>
                <a:lnTo>
                  <a:pt x="10041" y="5143500"/>
                </a:lnTo>
                <a:lnTo>
                  <a:pt x="0" y="5134374"/>
                </a:lnTo>
                <a:lnTo>
                  <a:pt x="0" y="1894"/>
                </a:lnTo>
                <a:close/>
              </a:path>
            </a:pathLst>
          </a:cu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3200"/>
          </a:p>
        </p:txBody>
      </p:sp>
      <p:pic>
        <p:nvPicPr>
          <p:cNvPr id="9" name="Bildobjekt 8" descr="Origo_Group_Logo_One_Line_50mm_Pos.ai"/>
          <p:cNvPicPr>
            <a:picLocks noChangeAspect="1"/>
          </p:cNvPicPr>
          <p:nvPr/>
        </p:nvPicPr>
        <p:blipFill>
          <a:blip r:embed="rId1">
            <a:extLst>
              <a:ext uri="{28A0092B-C50C-407E-A947-70E740481C1C}">
                <a14:useLocalDpi xmlns:a14="http://schemas.microsoft.com/office/drawing/2010/main"/>
              </a:ext>
            </a:extLst>
          </a:blip>
          <a:stretch>
            <a:fillRect/>
          </a:stretch>
        </p:blipFill>
        <p:spPr>
          <a:xfrm>
            <a:off x="11067548" y="364034"/>
            <a:ext cx="705353" cy="124181"/>
          </a:xfrm>
          <a:prstGeom prst="rect">
            <a:avLst/>
          </a:prstGeom>
        </p:spPr>
      </p:pic>
      <p:sp>
        <p:nvSpPr>
          <p:cNvPr id="11" name="Rubrik 7">
            <a:extLst>
              <a:ext uri="{FF2B5EF4-FFF2-40B4-BE49-F238E27FC236}">
                <a16:creationId xmlns:a16="http://schemas.microsoft.com/office/drawing/2014/main" id="{E5A58759-F7E0-44F2-BB6F-AFBD0A714166}"/>
              </a:ext>
            </a:extLst>
          </p:cNvPr>
          <p:cNvSpPr>
            <a:spLocks noGrp="1"/>
          </p:cNvSpPr>
          <p:nvPr>
            <p:ph type="title" hasCustomPrompt="1"/>
          </p:nvPr>
        </p:nvSpPr>
        <p:spPr>
          <a:xfrm>
            <a:off x="567468" y="775859"/>
            <a:ext cx="8564089" cy="1530344"/>
          </a:xfrm>
        </p:spPr>
        <p:txBody>
          <a:bodyPr/>
          <a:lstStyle>
            <a:lvl1pPr>
              <a:defRPr>
                <a:solidFill>
                  <a:schemeClr val="bg1"/>
                </a:solidFill>
              </a:defRPr>
            </a:lvl1pPr>
          </a:lstStyle>
          <a:p>
            <a:r>
              <a:rPr lang="sv-SE"/>
              <a:t>Rubrik/Avsnitt</a:t>
            </a:r>
          </a:p>
        </p:txBody>
      </p:sp>
    </p:spTree>
    <p:extLst>
      <p:ext uri="{BB962C8B-B14F-4D97-AF65-F5344CB8AC3E}">
        <p14:creationId xmlns:p14="http://schemas.microsoft.com/office/powerpoint/2010/main" val="357794046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Avsnittssida Grafisk Grey">
    <p:spTree>
      <p:nvGrpSpPr>
        <p:cNvPr id="1" name=""/>
        <p:cNvGrpSpPr/>
        <p:nvPr/>
      </p:nvGrpSpPr>
      <p:grpSpPr>
        <a:xfrm>
          <a:off x="0" y="0"/>
          <a:ext cx="0" cy="0"/>
        </a:xfrm>
      </p:grpSpPr>
      <p:sp>
        <p:nvSpPr>
          <p:cNvPr id="6" name="Rektangel 5"/>
          <p:cNvSpPr/>
          <p:nvPr/>
        </p:nvSpPr>
        <p:spPr>
          <a:xfrm>
            <a:off x="0" y="0"/>
            <a:ext cx="12192000" cy="6858000"/>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3200">
              <a:solidFill>
                <a:schemeClr val="accent1"/>
              </a:solidFill>
            </a:endParaRPr>
          </a:p>
        </p:txBody>
      </p:sp>
      <p:pic>
        <p:nvPicPr>
          <p:cNvPr id="8" name="Bildobjekt 7" descr="Origo_Group_Logo_One_Line_50mm_Pos.ai"/>
          <p:cNvPicPr>
            <a:picLocks noChangeAspect="1"/>
          </p:cNvPicPr>
          <p:nvPr/>
        </p:nvPicPr>
        <p:blipFill>
          <a:blip r:embed="rId1">
            <a:extLst>
              <a:ext uri="{28A0092B-C50C-407E-A947-70E740481C1C}">
                <a14:useLocalDpi xmlns:a14="http://schemas.microsoft.com/office/drawing/2010/main"/>
              </a:ext>
            </a:extLst>
          </a:blip>
          <a:stretch>
            <a:fillRect/>
          </a:stretch>
        </p:blipFill>
        <p:spPr>
          <a:xfrm>
            <a:off x="11067548" y="364034"/>
            <a:ext cx="705353" cy="124181"/>
          </a:xfrm>
          <a:prstGeom prst="rect">
            <a:avLst/>
          </a:prstGeom>
        </p:spPr>
      </p:pic>
      <p:sp>
        <p:nvSpPr>
          <p:cNvPr id="9" name="Rektangel 10"/>
          <p:cNvSpPr/>
          <p:nvPr/>
        </p:nvSpPr>
        <p:spPr>
          <a:xfrm>
            <a:off x="0" y="0"/>
            <a:ext cx="7507739" cy="6858000"/>
          </a:xfrm>
          <a:custGeom>
            <a:rect l="l" t="t" r="r" b="b"/>
            <a:pathLst>
              <a:path w="5630804" h="5143500">
                <a:moveTo>
                  <a:pt x="2228804" y="399835"/>
                </a:moveTo>
                <a:cubicBezTo>
                  <a:pt x="1031286" y="399835"/>
                  <a:pt x="60505" y="1370616"/>
                  <a:pt x="60505" y="2568134"/>
                </a:cubicBezTo>
                <a:cubicBezTo>
                  <a:pt x="60505" y="3765652"/>
                  <a:pt x="1031286" y="4736433"/>
                  <a:pt x="2228804" y="4736433"/>
                </a:cubicBezTo>
                <a:cubicBezTo>
                  <a:pt x="3426322" y="4736433"/>
                  <a:pt x="4397103" y="3765652"/>
                  <a:pt x="4397103" y="2568134"/>
                </a:cubicBezTo>
                <a:cubicBezTo>
                  <a:pt x="4397103" y="1370616"/>
                  <a:pt x="3426322" y="399835"/>
                  <a:pt x="2228804" y="399835"/>
                </a:cubicBezTo>
                <a:close/>
                <a:moveTo>
                  <a:pt x="2084" y="0"/>
                </a:moveTo>
                <a:lnTo>
                  <a:pt x="4455524" y="0"/>
                </a:lnTo>
                <a:lnTo>
                  <a:pt x="4634382" y="162557"/>
                </a:lnTo>
                <a:cubicBezTo>
                  <a:pt x="5250022" y="778198"/>
                  <a:pt x="5630804" y="1628698"/>
                  <a:pt x="5630804" y="2568134"/>
                </a:cubicBezTo>
                <a:cubicBezTo>
                  <a:pt x="5630804" y="3507571"/>
                  <a:pt x="5250022" y="4358071"/>
                  <a:pt x="4634382" y="4973712"/>
                </a:cubicBezTo>
                <a:lnTo>
                  <a:pt x="4447567" y="5143500"/>
                </a:lnTo>
                <a:lnTo>
                  <a:pt x="10041" y="5143500"/>
                </a:lnTo>
                <a:lnTo>
                  <a:pt x="0" y="5134374"/>
                </a:lnTo>
                <a:lnTo>
                  <a:pt x="0" y="1894"/>
                </a:lnTo>
                <a:close/>
              </a:path>
            </a:pathLst>
          </a:cu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3200"/>
          </a:p>
        </p:txBody>
      </p:sp>
      <p:sp>
        <p:nvSpPr>
          <p:cNvPr id="11" name="Rubrik 7">
            <a:extLst>
              <a:ext uri="{FF2B5EF4-FFF2-40B4-BE49-F238E27FC236}">
                <a16:creationId xmlns:a16="http://schemas.microsoft.com/office/drawing/2014/main" id="{F4C21576-42AD-43CC-B0F1-717B465E3DB7}"/>
              </a:ext>
            </a:extLst>
          </p:cNvPr>
          <p:cNvSpPr>
            <a:spLocks noGrp="1"/>
          </p:cNvSpPr>
          <p:nvPr>
            <p:ph type="title" hasCustomPrompt="1"/>
          </p:nvPr>
        </p:nvSpPr>
        <p:spPr>
          <a:xfrm>
            <a:off x="567468" y="775859"/>
            <a:ext cx="8564089" cy="1530344"/>
          </a:xfrm>
        </p:spPr>
        <p:txBody>
          <a:bodyPr/>
          <a:lstStyle>
            <a:lvl1pPr>
              <a:defRPr>
                <a:solidFill>
                  <a:schemeClr val="bg1"/>
                </a:solidFill>
              </a:defRPr>
            </a:lvl1pPr>
          </a:lstStyle>
          <a:p>
            <a:r>
              <a:rPr lang="sv-SE"/>
              <a:t>Rubrik/Avsnitt</a:t>
            </a:r>
          </a:p>
        </p:txBody>
      </p:sp>
    </p:spTree>
    <p:extLst>
      <p:ext uri="{BB962C8B-B14F-4D97-AF65-F5344CB8AC3E}">
        <p14:creationId xmlns:p14="http://schemas.microsoft.com/office/powerpoint/2010/main" val="184345549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Avsnittssida Fotografisk">
    <p:spTree>
      <p:nvGrpSpPr>
        <p:cNvPr id="1" name=""/>
        <p:cNvGrpSpPr/>
        <p:nvPr/>
      </p:nvGrpSpPr>
      <p:grpSpPr>
        <a:xfrm>
          <a:off x="0" y="0"/>
          <a:ext cx="0" cy="0"/>
        </a:xfrm>
      </p:grpSpPr>
      <p:sp>
        <p:nvSpPr>
          <p:cNvPr id="9" name="Platshållare för bild 5">
            <a:extLst>
              <a:ext uri="{FF2B5EF4-FFF2-40B4-BE49-F238E27FC236}">
                <a16:creationId xmlns:a16="http://schemas.microsoft.com/office/drawing/2014/main" id="{287B15F8-E055-4194-8C6F-1F745519D204}"/>
              </a:ext>
            </a:extLst>
          </p:cNvPr>
          <p:cNvSpPr>
            <a:spLocks noGrp="1"/>
          </p:cNvSpPr>
          <p:nvPr>
            <p:ph type="pic" sz="quarter" idx="10" hasCustomPrompt="1"/>
          </p:nvPr>
        </p:nvSpPr>
        <p:spPr>
          <a:xfrm>
            <a:off x="0" y="0"/>
            <a:ext cx="12192000" cy="6858000"/>
          </a:xfrm>
        </p:spPr>
        <p:txBody>
          <a:bodyPr/>
          <a:lstStyle>
            <a:lvl1pPr>
              <a:defRPr/>
            </a:lvl1pPr>
          </a:lstStyle>
          <a:p>
            <a:r>
              <a:rPr lang="sv-SE"/>
              <a:t>Klicka på ikonen för att lägga till en bild och ändra rubrikfärgen så den passar vald bild.</a:t>
            </a:r>
          </a:p>
        </p:txBody>
      </p:sp>
      <p:sp>
        <p:nvSpPr>
          <p:cNvPr id="8" name="Rubrik 7">
            <a:extLst>
              <a:ext uri="{FF2B5EF4-FFF2-40B4-BE49-F238E27FC236}">
                <a16:creationId xmlns:a16="http://schemas.microsoft.com/office/drawing/2014/main" id="{22E61C18-8F68-4FC2-BA0C-9DFD473F631F}"/>
              </a:ext>
            </a:extLst>
          </p:cNvPr>
          <p:cNvSpPr>
            <a:spLocks noGrp="1"/>
          </p:cNvSpPr>
          <p:nvPr>
            <p:ph type="title" hasCustomPrompt="1"/>
          </p:nvPr>
        </p:nvSpPr>
        <p:spPr>
          <a:xfrm>
            <a:off x="567468" y="775859"/>
            <a:ext cx="8564089" cy="1530344"/>
          </a:xfrm>
        </p:spPr>
        <p:txBody>
          <a:bodyPr/>
          <a:lstStyle>
            <a:lvl1pPr>
              <a:defRPr>
                <a:solidFill>
                  <a:schemeClr val="tx2"/>
                </a:solidFill>
                <a:effectLst>
                  <a:outerShdw blurRad="38100" dist="38100" dir="2700000" algn="tl">
                    <a:srgbClr val="000000">
                      <a:alpha val="43137"/>
                    </a:srgbClr>
                  </a:outerShdw>
                </a:effectLst>
              </a:defRPr>
            </a:lvl1pPr>
          </a:lstStyle>
          <a:p>
            <a:r>
              <a:rPr lang="sv-SE"/>
              <a:t>Rubrik/Avsnitt</a:t>
            </a:r>
          </a:p>
        </p:txBody>
      </p:sp>
    </p:spTree>
    <p:extLst>
      <p:ext uri="{BB962C8B-B14F-4D97-AF65-F5344CB8AC3E}">
        <p14:creationId xmlns:p14="http://schemas.microsoft.com/office/powerpoint/2010/main" val="413371618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Rubrik, 2 spalter">
    <p:spTree>
      <p:nvGrpSpPr>
        <p:cNvPr id="1" name=""/>
        <p:cNvGrpSpPr/>
        <p:nvPr/>
      </p:nvGrpSpPr>
      <p:grpSpPr>
        <a:xfrm>
          <a:off x="0" y="0"/>
          <a:ext cx="0" cy="0"/>
        </a:xfrm>
      </p:grpSpPr>
      <p:sp>
        <p:nvSpPr>
          <p:cNvPr id="5" name="Rubrik 16">
            <a:extLst>
              <a:ext uri="{FF2B5EF4-FFF2-40B4-BE49-F238E27FC236}">
                <a16:creationId xmlns:a16="http://schemas.microsoft.com/office/drawing/2014/main" id="{D150D916-6696-42D1-B4F5-311235B97140}"/>
              </a:ext>
            </a:extLst>
          </p:cNvPr>
          <p:cNvSpPr>
            <a:spLocks noGrp="1"/>
          </p:cNvSpPr>
          <p:nvPr>
            <p:ph type="title" hasCustomPrompt="1"/>
          </p:nvPr>
        </p:nvSpPr>
        <p:spPr>
          <a:xfrm>
            <a:off x="609597" y="496614"/>
            <a:ext cx="10934400" cy="799386"/>
          </a:xfrm>
        </p:spPr>
        <p:txBody>
          <a:bodyPr/>
          <a:lstStyle>
            <a:lvl1pPr>
              <a:defRPr sz="3200" spc="0" baseline="0"/>
            </a:lvl1pPr>
          </a:lstStyle>
          <a:p>
            <a:r>
              <a:rPr lang="sv-SE"/>
              <a:t>Rubrik</a:t>
            </a:r>
          </a:p>
        </p:txBody>
      </p:sp>
      <p:sp>
        <p:nvSpPr>
          <p:cNvPr id="11" name="Platshållare för innehåll 2">
            <a:extLst>
              <a:ext uri="{FF2B5EF4-FFF2-40B4-BE49-F238E27FC236}">
                <a16:creationId xmlns:a16="http://schemas.microsoft.com/office/drawing/2014/main" id="{8A45426B-74EC-4A05-B595-82493036427D}"/>
              </a:ext>
            </a:extLst>
          </p:cNvPr>
          <p:cNvSpPr>
            <a:spLocks noGrp="1"/>
          </p:cNvSpPr>
          <p:nvPr>
            <p:ph sz="quarter" idx="19" hasCustomPrompt="1"/>
          </p:nvPr>
        </p:nvSpPr>
        <p:spPr>
          <a:xfrm>
            <a:off x="609597" y="1387366"/>
            <a:ext cx="10934400" cy="4779970"/>
          </a:xfrm>
        </p:spPr>
        <p:txBody>
          <a:bodyPr numCol="2" spcCol="432000"/>
          <a:lstStyle>
            <a:lvl4pPr>
              <a:defRPr/>
            </a:lvl4pPr>
            <a:lvl5pPr>
              <a:defRPr/>
            </a:lvl5pPr>
          </a:lstStyle>
          <a:p>
            <a:pPr lvl="0"/>
            <a:r>
              <a:rPr lang="sv-SE"/>
              <a:t>Text</a:t>
            </a:r>
          </a:p>
          <a:p>
            <a:pPr lvl="1"/>
            <a:r>
              <a:rPr lang="sv-SE"/>
              <a:t>Lista nivå ett</a:t>
            </a:r>
          </a:p>
          <a:p>
            <a:pPr lvl="2"/>
            <a:r>
              <a:rPr lang="sv-SE"/>
              <a:t>Lista nivå två</a:t>
            </a:r>
          </a:p>
          <a:p>
            <a:pPr lvl="3"/>
            <a:r>
              <a:rPr lang="sv-SE"/>
              <a:t>Underrubrik</a:t>
            </a:r>
          </a:p>
          <a:p>
            <a:pPr lvl="4"/>
            <a:r>
              <a:rPr lang="sv-SE"/>
              <a:t>Ingress</a:t>
            </a:r>
          </a:p>
        </p:txBody>
      </p:sp>
      <p:sp>
        <p:nvSpPr>
          <p:cNvPr id="3" name="Platshållare för sidfot 2">
            <a:extLst>
              <a:ext uri="{FF2B5EF4-FFF2-40B4-BE49-F238E27FC236}">
                <a16:creationId xmlns:a16="http://schemas.microsoft.com/office/drawing/2014/main" id="{A97B2FD6-09C6-445B-814B-25E2171A14A6}"/>
              </a:ext>
            </a:extLst>
          </p:cNvPr>
          <p:cNvSpPr>
            <a:spLocks noGrp="1"/>
          </p:cNvSpPr>
          <p:nvPr>
            <p:ph type="ftr" sz="quarter" idx="20"/>
          </p:nvPr>
        </p:nvSpPr>
        <p:spPr/>
        <p:txBody>
          <a:bodyPr/>
          <a:lstStyle/>
          <a:p>
            <a:endParaRPr lang="sv-SE"/>
          </a:p>
        </p:txBody>
      </p:sp>
      <p:sp>
        <p:nvSpPr>
          <p:cNvPr id="12" name="Platshållare för bildnummer 11">
            <a:extLst>
              <a:ext uri="{FF2B5EF4-FFF2-40B4-BE49-F238E27FC236}">
                <a16:creationId xmlns:a16="http://schemas.microsoft.com/office/drawing/2014/main" id="{ADCB667F-25DA-4432-B46F-FF254F29B21D}"/>
              </a:ext>
            </a:extLst>
          </p:cNvPr>
          <p:cNvSpPr>
            <a:spLocks noGrp="1"/>
          </p:cNvSpPr>
          <p:nvPr>
            <p:ph type="sldNum" sz="quarter" idx="21"/>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80447482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Rubrik, 2 innehållsrutor">
    <p:spTree>
      <p:nvGrpSpPr>
        <p:cNvPr id="1" name=""/>
        <p:cNvGrpSpPr/>
        <p:nvPr/>
      </p:nvGrpSpPr>
      <p:grpSpPr>
        <a:xfrm>
          <a:off x="0" y="0"/>
          <a:ext cx="0" cy="0"/>
        </a:xfrm>
      </p:grpSpPr>
      <p:sp>
        <p:nvSpPr>
          <p:cNvPr id="6" name="Rubrik 16">
            <a:extLst>
              <a:ext uri="{FF2B5EF4-FFF2-40B4-BE49-F238E27FC236}">
                <a16:creationId xmlns:a16="http://schemas.microsoft.com/office/drawing/2014/main" id="{CFC1A926-9CD9-49F9-8CEB-E0AB9CE33BAD}"/>
              </a:ext>
            </a:extLst>
          </p:cNvPr>
          <p:cNvSpPr>
            <a:spLocks noGrp="1"/>
          </p:cNvSpPr>
          <p:nvPr>
            <p:ph type="title" hasCustomPrompt="1"/>
          </p:nvPr>
        </p:nvSpPr>
        <p:spPr>
          <a:xfrm>
            <a:off x="609597" y="496800"/>
            <a:ext cx="10922899" cy="799200"/>
          </a:xfrm>
        </p:spPr>
        <p:txBody>
          <a:bodyPr/>
          <a:lstStyle>
            <a:lvl1pPr>
              <a:defRPr sz="3200" spc="0" baseline="0"/>
            </a:lvl1pPr>
          </a:lstStyle>
          <a:p>
            <a:r>
              <a:rPr lang="sv-SE"/>
              <a:t>Rubrik</a:t>
            </a:r>
          </a:p>
        </p:txBody>
      </p:sp>
      <p:sp>
        <p:nvSpPr>
          <p:cNvPr id="3" name="Platshållare för innehåll 2">
            <a:extLst>
              <a:ext uri="{FF2B5EF4-FFF2-40B4-BE49-F238E27FC236}">
                <a16:creationId xmlns:a16="http://schemas.microsoft.com/office/drawing/2014/main" id="{81C74004-9A72-4190-AA51-CCADE48261CB}"/>
              </a:ext>
            </a:extLst>
          </p:cNvPr>
          <p:cNvSpPr>
            <a:spLocks noGrp="1"/>
          </p:cNvSpPr>
          <p:nvPr>
            <p:ph sz="quarter" idx="18" hasCustomPrompt="1"/>
          </p:nvPr>
        </p:nvSpPr>
        <p:spPr>
          <a:xfrm>
            <a:off x="609598" y="1371600"/>
            <a:ext cx="5288431" cy="4795736"/>
          </a:xfrm>
        </p:spPr>
        <p:txBody>
          <a:bodyPr/>
          <a:lstStyle>
            <a:lvl4pPr>
              <a:defRPr/>
            </a:lvl4pPr>
            <a:lvl5pPr>
              <a:defRPr/>
            </a:lvl5pPr>
          </a:lstStyle>
          <a:p>
            <a:pPr lvl="0"/>
            <a:r>
              <a:rPr lang="sv-SE"/>
              <a:t>Text</a:t>
            </a:r>
          </a:p>
          <a:p>
            <a:pPr lvl="1"/>
            <a:r>
              <a:rPr lang="sv-SE"/>
              <a:t>Lista nivå ett</a:t>
            </a:r>
          </a:p>
          <a:p>
            <a:pPr lvl="2"/>
            <a:r>
              <a:rPr lang="sv-SE"/>
              <a:t>Lista nivå två</a:t>
            </a:r>
          </a:p>
          <a:p>
            <a:pPr lvl="3"/>
            <a:r>
              <a:rPr lang="sv-SE"/>
              <a:t>Underrubrik</a:t>
            </a:r>
          </a:p>
          <a:p>
            <a:pPr lvl="4"/>
            <a:r>
              <a:rPr lang="sv-SE"/>
              <a:t>Ingress</a:t>
            </a:r>
          </a:p>
        </p:txBody>
      </p:sp>
      <p:sp>
        <p:nvSpPr>
          <p:cNvPr id="12" name="Platshållare för innehåll 2">
            <a:extLst>
              <a:ext uri="{FF2B5EF4-FFF2-40B4-BE49-F238E27FC236}">
                <a16:creationId xmlns:a16="http://schemas.microsoft.com/office/drawing/2014/main" id="{04043EA9-D8B0-4DBB-B5D9-46B4D7654F9C}"/>
              </a:ext>
            </a:extLst>
          </p:cNvPr>
          <p:cNvSpPr>
            <a:spLocks noGrp="1"/>
          </p:cNvSpPr>
          <p:nvPr>
            <p:ph sz="quarter" idx="19" hasCustomPrompt="1"/>
          </p:nvPr>
        </p:nvSpPr>
        <p:spPr>
          <a:xfrm>
            <a:off x="6244066" y="1371600"/>
            <a:ext cx="5288431" cy="4795736"/>
          </a:xfrm>
        </p:spPr>
        <p:txBody>
          <a:bodyPr/>
          <a:lstStyle/>
          <a:p>
            <a:pPr lvl="0"/>
            <a:r>
              <a:rPr lang="sv-SE"/>
              <a:t>Text</a:t>
            </a:r>
          </a:p>
          <a:p>
            <a:pPr lvl="1"/>
            <a:r>
              <a:rPr lang="sv-SE"/>
              <a:t>Lista nivå ett</a:t>
            </a:r>
          </a:p>
          <a:p>
            <a:pPr lvl="2"/>
            <a:r>
              <a:rPr lang="sv-SE"/>
              <a:t>Lista nivå två</a:t>
            </a:r>
          </a:p>
          <a:p>
            <a:pPr lvl="3"/>
            <a:r>
              <a:rPr lang="sv-SE"/>
              <a:t>Underrubrik</a:t>
            </a:r>
          </a:p>
          <a:p>
            <a:pPr lvl="4"/>
            <a:r>
              <a:rPr lang="sv-SE"/>
              <a:t>Ingress</a:t>
            </a:r>
          </a:p>
        </p:txBody>
      </p:sp>
      <p:sp>
        <p:nvSpPr>
          <p:cNvPr id="13" name="Platshållare för sidfot 12">
            <a:extLst>
              <a:ext uri="{FF2B5EF4-FFF2-40B4-BE49-F238E27FC236}">
                <a16:creationId xmlns:a16="http://schemas.microsoft.com/office/drawing/2014/main" id="{8645A74C-C8A8-4C54-B8BD-1E4C524A892A}"/>
              </a:ext>
            </a:extLst>
          </p:cNvPr>
          <p:cNvSpPr>
            <a:spLocks noGrp="1"/>
          </p:cNvSpPr>
          <p:nvPr>
            <p:ph type="ftr" sz="quarter" idx="20"/>
          </p:nvPr>
        </p:nvSpPr>
        <p:spPr/>
        <p:txBody>
          <a:bodyPr/>
          <a:lstStyle/>
          <a:p>
            <a:endParaRPr lang="sv-SE"/>
          </a:p>
        </p:txBody>
      </p:sp>
      <p:sp>
        <p:nvSpPr>
          <p:cNvPr id="14" name="Platshållare för bildnummer 13">
            <a:extLst>
              <a:ext uri="{FF2B5EF4-FFF2-40B4-BE49-F238E27FC236}">
                <a16:creationId xmlns:a16="http://schemas.microsoft.com/office/drawing/2014/main" id="{85BE201B-E199-4F11-AFB0-10206FF3E053}"/>
              </a:ext>
            </a:extLst>
          </p:cNvPr>
          <p:cNvSpPr>
            <a:spLocks noGrp="1"/>
          </p:cNvSpPr>
          <p:nvPr>
            <p:ph type="sldNum" sz="quarter" idx="21"/>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315076102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Rubrik, mellanrubrik, 2 textrutor">
    <p:spTree>
      <p:nvGrpSpPr>
        <p:cNvPr id="1" name=""/>
        <p:cNvGrpSpPr/>
        <p:nvPr/>
      </p:nvGrpSpPr>
      <p:grpSpPr>
        <a:xfrm>
          <a:off x="0" y="0"/>
          <a:ext cx="0" cy="0"/>
        </a:xfrm>
      </p:grpSpPr>
      <p:sp>
        <p:nvSpPr>
          <p:cNvPr id="12" name="Platshållare för text 11">
            <a:extLst>
              <a:ext uri="{FF2B5EF4-FFF2-40B4-BE49-F238E27FC236}">
                <a16:creationId xmlns:a16="http://schemas.microsoft.com/office/drawing/2014/main" id="{5CD3A173-FB48-4A65-9637-80E186B8B1CC}"/>
              </a:ext>
            </a:extLst>
          </p:cNvPr>
          <p:cNvSpPr>
            <a:spLocks noGrp="1"/>
          </p:cNvSpPr>
          <p:nvPr>
            <p:ph type="body" sz="quarter" idx="14" hasCustomPrompt="1"/>
          </p:nvPr>
        </p:nvSpPr>
        <p:spPr>
          <a:xfrm>
            <a:off x="609600" y="1429173"/>
            <a:ext cx="5288432" cy="681600"/>
          </a:xfrm>
        </p:spPr>
        <p:txBody>
          <a:bodyPr anchor="b">
            <a:noAutofit/>
          </a:bodyPr>
          <a:lstStyle>
            <a:lvl1pPr>
              <a:spcBef>
                <a:spcPct val="0"/>
              </a:spcBef>
              <a:spcAft>
                <a:spcPct val="0"/>
              </a:spcAft>
              <a:defRPr b="1" kern="0" cap="all" spc="267" baseline="0">
                <a:solidFill>
                  <a:schemeClr val="tx2"/>
                </a:solidFill>
                <a:latin typeface="+mj-lt"/>
              </a:defRPr>
            </a:lvl1pPr>
          </a:lstStyle>
          <a:p>
            <a:pPr lvl="0"/>
            <a:r>
              <a:rPr lang="sv-SE"/>
              <a:t>Underrubrik</a:t>
            </a:r>
          </a:p>
          <a:p>
            <a:pPr lvl="0"/>
            <a:r>
              <a:rPr lang="sv-SE"/>
              <a:t>2 rader</a:t>
            </a:r>
          </a:p>
        </p:txBody>
      </p:sp>
      <p:sp>
        <p:nvSpPr>
          <p:cNvPr id="16" name="Platshållare för text 11">
            <a:extLst>
              <a:ext uri="{FF2B5EF4-FFF2-40B4-BE49-F238E27FC236}">
                <a16:creationId xmlns:a16="http://schemas.microsoft.com/office/drawing/2014/main" id="{A848F143-019A-44D1-AF28-9C9044069A04}"/>
              </a:ext>
            </a:extLst>
          </p:cNvPr>
          <p:cNvSpPr>
            <a:spLocks noGrp="1"/>
          </p:cNvSpPr>
          <p:nvPr>
            <p:ph type="body" sz="quarter" idx="15" hasCustomPrompt="1"/>
          </p:nvPr>
        </p:nvSpPr>
        <p:spPr>
          <a:xfrm>
            <a:off x="6259008" y="1429173"/>
            <a:ext cx="5288432" cy="681600"/>
          </a:xfrm>
        </p:spPr>
        <p:txBody>
          <a:bodyPr anchor="b">
            <a:noAutofit/>
          </a:bodyPr>
          <a:lstStyle>
            <a:lvl1pPr>
              <a:spcBef>
                <a:spcPct val="0"/>
              </a:spcBef>
              <a:spcAft>
                <a:spcPct val="0"/>
              </a:spcAft>
              <a:defRPr b="1" kern="0" cap="all" spc="267" baseline="0">
                <a:solidFill>
                  <a:schemeClr val="tx2"/>
                </a:solidFill>
                <a:latin typeface="+mj-lt"/>
              </a:defRPr>
            </a:lvl1pPr>
          </a:lstStyle>
          <a:p>
            <a:pPr lvl="0"/>
            <a:r>
              <a:rPr lang="sv-SE"/>
              <a:t>Underrubrik</a:t>
            </a:r>
          </a:p>
          <a:p>
            <a:pPr lvl="0"/>
            <a:r>
              <a:rPr lang="sv-SE"/>
              <a:t>2 rader</a:t>
            </a:r>
          </a:p>
        </p:txBody>
      </p:sp>
      <p:sp>
        <p:nvSpPr>
          <p:cNvPr id="17" name="Rubrik 16">
            <a:extLst>
              <a:ext uri="{FF2B5EF4-FFF2-40B4-BE49-F238E27FC236}">
                <a16:creationId xmlns:a16="http://schemas.microsoft.com/office/drawing/2014/main" id="{BDDCEFA2-946E-4333-B0B7-97399DEFF0C6}"/>
              </a:ext>
            </a:extLst>
          </p:cNvPr>
          <p:cNvSpPr>
            <a:spLocks noGrp="1"/>
          </p:cNvSpPr>
          <p:nvPr>
            <p:ph type="title" hasCustomPrompt="1"/>
          </p:nvPr>
        </p:nvSpPr>
        <p:spPr>
          <a:xfrm>
            <a:off x="558800" y="897467"/>
            <a:ext cx="8760000" cy="705600"/>
          </a:xfrm>
        </p:spPr>
        <p:txBody>
          <a:bodyPr>
            <a:noAutofit/>
          </a:bodyPr>
          <a:lstStyle>
            <a:lvl1pPr>
              <a:defRPr sz="4000" spc="0" baseline="0"/>
            </a:lvl1pPr>
          </a:lstStyle>
          <a:p>
            <a:r>
              <a:rPr lang="sv-SE"/>
              <a:t>Rubrik</a:t>
            </a:r>
          </a:p>
        </p:txBody>
      </p:sp>
      <p:sp>
        <p:nvSpPr>
          <p:cNvPr id="20" name="Platshållare för text 19">
            <a:extLst>
              <a:ext uri="{FF2B5EF4-FFF2-40B4-BE49-F238E27FC236}">
                <a16:creationId xmlns:a16="http://schemas.microsoft.com/office/drawing/2014/main" id="{7F30C320-C6E8-4EB7-A82F-E3686C0F2131}"/>
              </a:ext>
            </a:extLst>
          </p:cNvPr>
          <p:cNvSpPr>
            <a:spLocks noGrp="1"/>
          </p:cNvSpPr>
          <p:nvPr>
            <p:ph type="body" sz="quarter" idx="16" hasCustomPrompt="1"/>
          </p:nvPr>
        </p:nvSpPr>
        <p:spPr>
          <a:xfrm>
            <a:off x="609599" y="2252133"/>
            <a:ext cx="5288431" cy="3708400"/>
          </a:xfrm>
        </p:spPr>
        <p:txBody>
          <a:bodyPr>
            <a:noAutofit/>
          </a:bodyPr>
          <a:lstStyle>
            <a:lvl1pPr>
              <a:defRPr/>
            </a:lvl1pPr>
            <a:lvl2pPr>
              <a:defRPr/>
            </a:lvl2pPr>
            <a:lvl3pPr>
              <a:defRPr/>
            </a:lvl3pPr>
          </a:lstStyle>
          <a:p>
            <a:pPr lvl="0"/>
            <a:r>
              <a:rPr lang="sv-SE"/>
              <a:t>Text</a:t>
            </a:r>
          </a:p>
          <a:p>
            <a:pPr lvl="1"/>
            <a:r>
              <a:rPr lang="sv-SE"/>
              <a:t>Lista nivå ett</a:t>
            </a:r>
          </a:p>
          <a:p>
            <a:pPr lvl="2"/>
            <a:r>
              <a:rPr lang="sv-SE"/>
              <a:t>Lista nivå två</a:t>
            </a:r>
          </a:p>
        </p:txBody>
      </p:sp>
      <p:sp>
        <p:nvSpPr>
          <p:cNvPr id="21" name="Platshållare för text 19">
            <a:extLst>
              <a:ext uri="{FF2B5EF4-FFF2-40B4-BE49-F238E27FC236}">
                <a16:creationId xmlns:a16="http://schemas.microsoft.com/office/drawing/2014/main" id="{85B5485E-30D4-4DB2-B255-90DA1E2C9EBC}"/>
              </a:ext>
            </a:extLst>
          </p:cNvPr>
          <p:cNvSpPr>
            <a:spLocks noGrp="1"/>
          </p:cNvSpPr>
          <p:nvPr>
            <p:ph type="body" sz="quarter" idx="17" hasCustomPrompt="1"/>
          </p:nvPr>
        </p:nvSpPr>
        <p:spPr>
          <a:xfrm>
            <a:off x="6251538" y="2252133"/>
            <a:ext cx="5288431" cy="3708400"/>
          </a:xfrm>
        </p:spPr>
        <p:txBody>
          <a:bodyPr>
            <a:noAutofit/>
          </a:bodyPr>
          <a:lstStyle/>
          <a:p>
            <a:pPr lvl="0"/>
            <a:r>
              <a:rPr lang="sv-SE"/>
              <a:t>Text</a:t>
            </a:r>
          </a:p>
          <a:p>
            <a:pPr lvl="1"/>
            <a:r>
              <a:rPr lang="sv-SE"/>
              <a:t>Lista nivå ett</a:t>
            </a:r>
          </a:p>
          <a:p>
            <a:pPr lvl="2"/>
            <a:r>
              <a:rPr lang="sv-SE"/>
              <a:t>Lista nivå två</a:t>
            </a:r>
          </a:p>
        </p:txBody>
      </p:sp>
      <p:sp>
        <p:nvSpPr>
          <p:cNvPr id="25" name="Platshållare för sidfot 24">
            <a:extLst>
              <a:ext uri="{FF2B5EF4-FFF2-40B4-BE49-F238E27FC236}">
                <a16:creationId xmlns:a16="http://schemas.microsoft.com/office/drawing/2014/main" id="{D95EB73C-F99C-4F23-8E78-D4A6E9237D24}"/>
              </a:ext>
            </a:extLst>
          </p:cNvPr>
          <p:cNvSpPr>
            <a:spLocks noGrp="1"/>
          </p:cNvSpPr>
          <p:nvPr>
            <p:ph type="ftr" sz="quarter" idx="18"/>
          </p:nvPr>
        </p:nvSpPr>
        <p:spPr/>
        <p:txBody>
          <a:bodyPr>
            <a:noAutofit/>
          </a:bodyPr>
          <a:lstStyle/>
          <a:p>
            <a:endParaRPr lang="sv-SE"/>
          </a:p>
        </p:txBody>
      </p:sp>
      <p:sp>
        <p:nvSpPr>
          <p:cNvPr id="26" name="Platshållare för bildnummer 25">
            <a:extLst>
              <a:ext uri="{FF2B5EF4-FFF2-40B4-BE49-F238E27FC236}">
                <a16:creationId xmlns:a16="http://schemas.microsoft.com/office/drawing/2014/main" id="{413C808F-D70F-4308-95FC-1FFAFAA535BB}"/>
              </a:ext>
            </a:extLst>
          </p:cNvPr>
          <p:cNvSpPr>
            <a:spLocks noGrp="1"/>
          </p:cNvSpPr>
          <p:nvPr>
            <p:ph type="sldNum" sz="quarter" idx="19"/>
          </p:nvPr>
        </p:nvSpPr>
        <p:spPr/>
        <p:txBody>
          <a:bodyPr>
            <a:noAutofit/>
          </a:bodyPr>
          <a:lstStyle/>
          <a:p>
            <a:fld id="{0BCBA026-1F68-453E-9036-CC352B75EE63}" type="slidenum">
              <a:rPr lang="sv-SE" smtClean="0"/>
              <a:t>‹#›</a:t>
            </a:fld>
            <a:endParaRPr lang="sv-SE"/>
          </a:p>
        </p:txBody>
      </p:sp>
    </p:spTree>
    <p:extLst>
      <p:ext uri="{BB962C8B-B14F-4D97-AF65-F5344CB8AC3E}">
        <p14:creationId xmlns:p14="http://schemas.microsoft.com/office/powerpoint/2010/main" val="69137081"/>
      </p:ext>
    </p:extLst>
  </p:cSld>
  <p:clrMapOvr>
    <a:masterClrMapping/>
  </p:clrMapOvr>
  <p:transition/>
  <p:timing/>
  <p:hf hdr="0" dt="0"/>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Stor rubrik, 2 spalter">
    <p:spTree>
      <p:nvGrpSpPr>
        <p:cNvPr id="1" name=""/>
        <p:cNvGrpSpPr/>
        <p:nvPr/>
      </p:nvGrpSpPr>
      <p:grpSpPr>
        <a:xfrm>
          <a:off x="0" y="0"/>
          <a:ext cx="0" cy="0"/>
        </a:xfrm>
      </p:grpSpPr>
      <p:sp>
        <p:nvSpPr>
          <p:cNvPr id="6" name="Rubrik 1">
            <a:extLst>
              <a:ext uri="{FF2B5EF4-FFF2-40B4-BE49-F238E27FC236}">
                <a16:creationId xmlns:a16="http://schemas.microsoft.com/office/drawing/2014/main" id="{8F98D274-745F-4FFC-B915-FE9DEC78B7E9}"/>
              </a:ext>
            </a:extLst>
          </p:cNvPr>
          <p:cNvSpPr>
            <a:spLocks noGrp="1"/>
          </p:cNvSpPr>
          <p:nvPr>
            <p:ph type="title" hasCustomPrompt="1"/>
          </p:nvPr>
        </p:nvSpPr>
        <p:spPr>
          <a:xfrm>
            <a:off x="558800" y="778933"/>
            <a:ext cx="8760000" cy="1699200"/>
          </a:xfrm>
        </p:spPr>
        <p:txBody>
          <a:bodyPr/>
          <a:lstStyle>
            <a:lvl1pPr>
              <a:defRPr lang="sv-SE">
                <a:solidFill>
                  <a:schemeClr val="accent2"/>
                </a:solidFill>
              </a:defRPr>
            </a:lvl1pPr>
          </a:lstStyle>
          <a:p>
            <a:r>
              <a:rPr lang="sv-SE"/>
              <a:t>Rubrik</a:t>
            </a:r>
          </a:p>
        </p:txBody>
      </p:sp>
      <p:sp>
        <p:nvSpPr>
          <p:cNvPr id="13" name="Platshållare för innehåll 2">
            <a:extLst>
              <a:ext uri="{FF2B5EF4-FFF2-40B4-BE49-F238E27FC236}">
                <a16:creationId xmlns:a16="http://schemas.microsoft.com/office/drawing/2014/main" id="{AE194DFD-4706-47E8-BECC-CA3495CAA4BC}"/>
              </a:ext>
            </a:extLst>
          </p:cNvPr>
          <p:cNvSpPr>
            <a:spLocks noGrp="1"/>
          </p:cNvSpPr>
          <p:nvPr>
            <p:ph sz="quarter" idx="19" hasCustomPrompt="1"/>
          </p:nvPr>
        </p:nvSpPr>
        <p:spPr>
          <a:xfrm>
            <a:off x="609600" y="2540000"/>
            <a:ext cx="10934400" cy="3539067"/>
          </a:xfrm>
        </p:spPr>
        <p:txBody>
          <a:bodyPr numCol="2" spcCol="432000"/>
          <a:lstStyle>
            <a:lvl4pPr>
              <a:defRPr/>
            </a:lvl4pPr>
            <a:lvl5pPr>
              <a:defRPr/>
            </a:lvl5pPr>
          </a:lstStyle>
          <a:p>
            <a:pPr lvl="0"/>
            <a:r>
              <a:rPr lang="sv-SE"/>
              <a:t>Text</a:t>
            </a:r>
          </a:p>
          <a:p>
            <a:pPr lvl="1"/>
            <a:r>
              <a:rPr lang="sv-SE"/>
              <a:t>Lista nivå ett</a:t>
            </a:r>
          </a:p>
          <a:p>
            <a:pPr lvl="2"/>
            <a:r>
              <a:rPr lang="sv-SE"/>
              <a:t>Lista nivå två</a:t>
            </a:r>
          </a:p>
          <a:p>
            <a:pPr lvl="3"/>
            <a:r>
              <a:rPr lang="sv-SE"/>
              <a:t>Underrubrik</a:t>
            </a:r>
          </a:p>
          <a:p>
            <a:pPr lvl="4"/>
            <a:r>
              <a:rPr lang="sv-SE"/>
              <a:t>Ingress</a:t>
            </a:r>
          </a:p>
        </p:txBody>
      </p:sp>
      <p:sp>
        <p:nvSpPr>
          <p:cNvPr id="3" name="Platshållare för sidfot 2">
            <a:extLst>
              <a:ext uri="{FF2B5EF4-FFF2-40B4-BE49-F238E27FC236}">
                <a16:creationId xmlns:a16="http://schemas.microsoft.com/office/drawing/2014/main" id="{A61B7A20-DD98-42B3-BDF6-33BE5521F9B4}"/>
              </a:ext>
            </a:extLst>
          </p:cNvPr>
          <p:cNvSpPr>
            <a:spLocks noGrp="1"/>
          </p:cNvSpPr>
          <p:nvPr>
            <p:ph type="ftr" sz="quarter" idx="20"/>
          </p:nvPr>
        </p:nvSpPr>
        <p:spPr/>
        <p:txBody>
          <a:bodyPr/>
          <a:lstStyle/>
          <a:p>
            <a:endParaRPr lang="sv-SE"/>
          </a:p>
        </p:txBody>
      </p:sp>
      <p:sp>
        <p:nvSpPr>
          <p:cNvPr id="4" name="Platshållare för bildnummer 3">
            <a:extLst>
              <a:ext uri="{FF2B5EF4-FFF2-40B4-BE49-F238E27FC236}">
                <a16:creationId xmlns:a16="http://schemas.microsoft.com/office/drawing/2014/main" id="{318EBBE4-CBB0-4854-BAE8-1068E604B248}"/>
              </a:ext>
            </a:extLst>
          </p:cNvPr>
          <p:cNvSpPr>
            <a:spLocks noGrp="1"/>
          </p:cNvSpPr>
          <p:nvPr>
            <p:ph type="sldNum" sz="quarter" idx="21"/>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380645676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Stor rubrik, 2 innehållsrutor">
    <p:spTree>
      <p:nvGrpSpPr>
        <p:cNvPr id="1" name=""/>
        <p:cNvGrpSpPr/>
        <p:nvPr/>
      </p:nvGrpSpPr>
      <p:grpSpPr>
        <a:xfrm>
          <a:off x="0" y="0"/>
          <a:ext cx="0" cy="0"/>
        </a:xfrm>
      </p:grpSpPr>
      <p:sp>
        <p:nvSpPr>
          <p:cNvPr id="6" name="Rubrik 1">
            <a:extLst>
              <a:ext uri="{FF2B5EF4-FFF2-40B4-BE49-F238E27FC236}">
                <a16:creationId xmlns:a16="http://schemas.microsoft.com/office/drawing/2014/main" id="{8A3798FB-1C33-4162-8161-7231F6B16C26}"/>
              </a:ext>
            </a:extLst>
          </p:cNvPr>
          <p:cNvSpPr>
            <a:spLocks noGrp="1"/>
          </p:cNvSpPr>
          <p:nvPr>
            <p:ph type="title" hasCustomPrompt="1"/>
          </p:nvPr>
        </p:nvSpPr>
        <p:spPr>
          <a:xfrm>
            <a:off x="558800" y="778933"/>
            <a:ext cx="8760000" cy="1699200"/>
          </a:xfrm>
        </p:spPr>
        <p:txBody>
          <a:bodyPr/>
          <a:lstStyle>
            <a:lvl1pPr>
              <a:defRPr lang="sv-SE">
                <a:solidFill>
                  <a:schemeClr val="accent2"/>
                </a:solidFill>
              </a:defRPr>
            </a:lvl1pPr>
          </a:lstStyle>
          <a:p>
            <a:r>
              <a:rPr lang="sv-SE"/>
              <a:t>Rubrik</a:t>
            </a:r>
          </a:p>
        </p:txBody>
      </p:sp>
      <p:sp>
        <p:nvSpPr>
          <p:cNvPr id="11" name="Platshållare för innehåll 2">
            <a:extLst>
              <a:ext uri="{FF2B5EF4-FFF2-40B4-BE49-F238E27FC236}">
                <a16:creationId xmlns:a16="http://schemas.microsoft.com/office/drawing/2014/main" id="{296309E7-B3BA-4B3A-A2E6-B2A5C9D13DBD}"/>
              </a:ext>
            </a:extLst>
          </p:cNvPr>
          <p:cNvSpPr>
            <a:spLocks noGrp="1"/>
          </p:cNvSpPr>
          <p:nvPr>
            <p:ph sz="quarter" idx="18" hasCustomPrompt="1"/>
          </p:nvPr>
        </p:nvSpPr>
        <p:spPr>
          <a:xfrm>
            <a:off x="609598" y="2541634"/>
            <a:ext cx="5288431" cy="3537433"/>
          </a:xfrm>
        </p:spPr>
        <p:txBody>
          <a:bodyPr/>
          <a:lstStyle>
            <a:lvl4pPr>
              <a:defRPr/>
            </a:lvl4pPr>
            <a:lvl5pPr>
              <a:defRPr/>
            </a:lvl5pPr>
          </a:lstStyle>
          <a:p>
            <a:pPr lvl="0"/>
            <a:r>
              <a:rPr lang="sv-SE"/>
              <a:t>Text</a:t>
            </a:r>
          </a:p>
          <a:p>
            <a:pPr lvl="1"/>
            <a:r>
              <a:rPr lang="sv-SE"/>
              <a:t>Lista nivå ett</a:t>
            </a:r>
          </a:p>
          <a:p>
            <a:pPr lvl="2"/>
            <a:r>
              <a:rPr lang="sv-SE"/>
              <a:t>Lista nivå två</a:t>
            </a:r>
          </a:p>
          <a:p>
            <a:pPr lvl="3"/>
            <a:r>
              <a:rPr lang="sv-SE"/>
              <a:t>Underrubrik</a:t>
            </a:r>
          </a:p>
          <a:p>
            <a:pPr lvl="4"/>
            <a:r>
              <a:rPr lang="sv-SE"/>
              <a:t>Ingress</a:t>
            </a:r>
          </a:p>
        </p:txBody>
      </p:sp>
      <p:sp>
        <p:nvSpPr>
          <p:cNvPr id="12" name="Platshållare för innehåll 2">
            <a:extLst>
              <a:ext uri="{FF2B5EF4-FFF2-40B4-BE49-F238E27FC236}">
                <a16:creationId xmlns:a16="http://schemas.microsoft.com/office/drawing/2014/main" id="{0F95079A-9A4F-45DC-A8AA-37D7D9374E03}"/>
              </a:ext>
            </a:extLst>
          </p:cNvPr>
          <p:cNvSpPr>
            <a:spLocks noGrp="1"/>
          </p:cNvSpPr>
          <p:nvPr>
            <p:ph sz="quarter" idx="19" hasCustomPrompt="1"/>
          </p:nvPr>
        </p:nvSpPr>
        <p:spPr>
          <a:xfrm>
            <a:off x="6244066" y="2541633"/>
            <a:ext cx="5288431" cy="3537433"/>
          </a:xfrm>
        </p:spPr>
        <p:txBody>
          <a:bodyPr/>
          <a:lstStyle/>
          <a:p>
            <a:pPr lvl="0"/>
            <a:r>
              <a:rPr lang="sv-SE"/>
              <a:t>Text</a:t>
            </a:r>
          </a:p>
          <a:p>
            <a:pPr lvl="1"/>
            <a:r>
              <a:rPr lang="sv-SE"/>
              <a:t>Lista nivå ett</a:t>
            </a:r>
          </a:p>
          <a:p>
            <a:pPr lvl="2"/>
            <a:r>
              <a:rPr lang="sv-SE"/>
              <a:t>Lista nivå två</a:t>
            </a:r>
          </a:p>
          <a:p>
            <a:pPr lvl="3"/>
            <a:r>
              <a:rPr lang="sv-SE"/>
              <a:t>Underrubrik</a:t>
            </a:r>
          </a:p>
          <a:p>
            <a:pPr lvl="4"/>
            <a:r>
              <a:rPr lang="sv-SE"/>
              <a:t>Ingress</a:t>
            </a:r>
          </a:p>
        </p:txBody>
      </p:sp>
      <p:sp>
        <p:nvSpPr>
          <p:cNvPr id="3" name="Platshållare för sidfot 2">
            <a:extLst>
              <a:ext uri="{FF2B5EF4-FFF2-40B4-BE49-F238E27FC236}">
                <a16:creationId xmlns:a16="http://schemas.microsoft.com/office/drawing/2014/main" id="{DC90A72E-E734-48CB-B510-BA970B4BF961}"/>
              </a:ext>
            </a:extLst>
          </p:cNvPr>
          <p:cNvSpPr>
            <a:spLocks noGrp="1"/>
          </p:cNvSpPr>
          <p:nvPr>
            <p:ph type="ftr" sz="quarter" idx="20"/>
          </p:nvPr>
        </p:nvSpPr>
        <p:spPr/>
        <p:txBody>
          <a:bodyPr/>
          <a:lstStyle/>
          <a:p>
            <a:endParaRPr lang="sv-SE"/>
          </a:p>
        </p:txBody>
      </p:sp>
      <p:sp>
        <p:nvSpPr>
          <p:cNvPr id="13" name="Platshållare för bildnummer 12">
            <a:extLst>
              <a:ext uri="{FF2B5EF4-FFF2-40B4-BE49-F238E27FC236}">
                <a16:creationId xmlns:a16="http://schemas.microsoft.com/office/drawing/2014/main" id="{CFD529F0-6056-4055-B811-1D7BBB1410A4}"/>
              </a:ext>
            </a:extLst>
          </p:cNvPr>
          <p:cNvSpPr>
            <a:spLocks noGrp="1"/>
          </p:cNvSpPr>
          <p:nvPr>
            <p:ph type="sldNum" sz="quarter" idx="21"/>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220810493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Stor rubrik, mellanrubrik, 2 textrutor">
    <p:spTree>
      <p:nvGrpSpPr>
        <p:cNvPr id="1" name=""/>
        <p:cNvGrpSpPr/>
        <p:nvPr/>
      </p:nvGrpSpPr>
      <p:grpSpPr>
        <a:xfrm>
          <a:off x="0" y="0"/>
          <a:ext cx="0" cy="0"/>
        </a:xfrm>
      </p:grpSpPr>
      <p:sp>
        <p:nvSpPr>
          <p:cNvPr id="2" name="Rubrik 1">
            <a:extLst>
              <a:ext uri="{FF2B5EF4-FFF2-40B4-BE49-F238E27FC236}">
                <a16:creationId xmlns:a16="http://schemas.microsoft.com/office/drawing/2014/main" id="{E88B7C56-0101-4EBC-BD5F-4667862B97F5}"/>
              </a:ext>
            </a:extLst>
          </p:cNvPr>
          <p:cNvSpPr>
            <a:spLocks noGrp="1"/>
          </p:cNvSpPr>
          <p:nvPr>
            <p:ph type="title" hasCustomPrompt="1"/>
          </p:nvPr>
        </p:nvSpPr>
        <p:spPr>
          <a:xfrm>
            <a:off x="558800" y="778933"/>
            <a:ext cx="8760000" cy="1699200"/>
          </a:xfrm>
        </p:spPr>
        <p:txBody>
          <a:bodyPr/>
          <a:lstStyle>
            <a:lvl1pPr>
              <a:defRPr lang="sv-SE">
                <a:solidFill>
                  <a:schemeClr val="accent2"/>
                </a:solidFill>
              </a:defRPr>
            </a:lvl1pPr>
          </a:lstStyle>
          <a:p>
            <a:r>
              <a:rPr lang="sv-SE"/>
              <a:t>Rubrik</a:t>
            </a:r>
          </a:p>
        </p:txBody>
      </p:sp>
      <p:sp>
        <p:nvSpPr>
          <p:cNvPr id="24" name="Platshållare för text 11">
            <a:extLst>
              <a:ext uri="{FF2B5EF4-FFF2-40B4-BE49-F238E27FC236}">
                <a16:creationId xmlns:a16="http://schemas.microsoft.com/office/drawing/2014/main" id="{89BE5A6A-4657-42FE-98F6-F8D5E9490310}"/>
              </a:ext>
            </a:extLst>
          </p:cNvPr>
          <p:cNvSpPr>
            <a:spLocks noGrp="1"/>
          </p:cNvSpPr>
          <p:nvPr>
            <p:ph type="body" sz="quarter" idx="14" hasCustomPrompt="1"/>
          </p:nvPr>
        </p:nvSpPr>
        <p:spPr>
          <a:xfrm>
            <a:off x="609600" y="2231813"/>
            <a:ext cx="5288432" cy="681600"/>
          </a:xfrm>
        </p:spPr>
        <p:txBody>
          <a:bodyPr anchor="b"/>
          <a:lstStyle>
            <a:lvl1pPr>
              <a:spcBef>
                <a:spcPct val="0"/>
              </a:spcBef>
              <a:spcAft>
                <a:spcPct val="0"/>
              </a:spcAft>
              <a:defRPr b="1" kern="0" cap="all" spc="267" baseline="0">
                <a:solidFill>
                  <a:schemeClr val="tx2"/>
                </a:solidFill>
                <a:latin typeface="+mj-lt"/>
              </a:defRPr>
            </a:lvl1pPr>
          </a:lstStyle>
          <a:p>
            <a:pPr lvl="0"/>
            <a:r>
              <a:rPr lang="sv-SE"/>
              <a:t>Underrubrik</a:t>
            </a:r>
          </a:p>
          <a:p>
            <a:pPr lvl="0"/>
            <a:r>
              <a:rPr lang="sv-SE"/>
              <a:t>2 rader</a:t>
            </a:r>
          </a:p>
        </p:txBody>
      </p:sp>
      <p:sp>
        <p:nvSpPr>
          <p:cNvPr id="25" name="Platshållare för text 11">
            <a:extLst>
              <a:ext uri="{FF2B5EF4-FFF2-40B4-BE49-F238E27FC236}">
                <a16:creationId xmlns:a16="http://schemas.microsoft.com/office/drawing/2014/main" id="{FFFEF200-B54D-49DA-BAE4-D12C2C35F06F}"/>
              </a:ext>
            </a:extLst>
          </p:cNvPr>
          <p:cNvSpPr>
            <a:spLocks noGrp="1"/>
          </p:cNvSpPr>
          <p:nvPr>
            <p:ph type="body" sz="quarter" idx="15" hasCustomPrompt="1"/>
          </p:nvPr>
        </p:nvSpPr>
        <p:spPr>
          <a:xfrm>
            <a:off x="6259008" y="2231813"/>
            <a:ext cx="5288432" cy="681600"/>
          </a:xfrm>
        </p:spPr>
        <p:txBody>
          <a:bodyPr anchor="b"/>
          <a:lstStyle>
            <a:lvl1pPr>
              <a:spcBef>
                <a:spcPct val="0"/>
              </a:spcBef>
              <a:spcAft>
                <a:spcPct val="0"/>
              </a:spcAft>
              <a:defRPr b="1" kern="0" cap="all" spc="267" baseline="0">
                <a:solidFill>
                  <a:schemeClr val="tx2"/>
                </a:solidFill>
                <a:latin typeface="+mj-lt"/>
              </a:defRPr>
            </a:lvl1pPr>
          </a:lstStyle>
          <a:p>
            <a:pPr lvl="0"/>
            <a:r>
              <a:rPr lang="sv-SE"/>
              <a:t>Underrubrik</a:t>
            </a:r>
          </a:p>
          <a:p>
            <a:pPr lvl="0"/>
            <a:r>
              <a:rPr lang="sv-SE"/>
              <a:t>2 rader</a:t>
            </a:r>
          </a:p>
        </p:txBody>
      </p:sp>
      <p:sp>
        <p:nvSpPr>
          <p:cNvPr id="26" name="Platshållare för text 19">
            <a:extLst>
              <a:ext uri="{FF2B5EF4-FFF2-40B4-BE49-F238E27FC236}">
                <a16:creationId xmlns:a16="http://schemas.microsoft.com/office/drawing/2014/main" id="{AD7B6BB3-2CF6-464D-B999-8C852A7D0D95}"/>
              </a:ext>
            </a:extLst>
          </p:cNvPr>
          <p:cNvSpPr>
            <a:spLocks noGrp="1"/>
          </p:cNvSpPr>
          <p:nvPr>
            <p:ph type="body" sz="quarter" idx="16" hasCustomPrompt="1"/>
          </p:nvPr>
        </p:nvSpPr>
        <p:spPr>
          <a:xfrm>
            <a:off x="609599" y="3054774"/>
            <a:ext cx="5288431" cy="3014133"/>
          </a:xfrm>
        </p:spPr>
        <p:txBody>
          <a:bodyPr/>
          <a:lstStyle>
            <a:lvl1pPr>
              <a:defRPr/>
            </a:lvl1pPr>
            <a:lvl2pPr>
              <a:defRPr/>
            </a:lvl2pPr>
            <a:lvl3pPr>
              <a:defRPr/>
            </a:lvl3pPr>
          </a:lstStyle>
          <a:p>
            <a:pPr lvl="0"/>
            <a:r>
              <a:rPr lang="sv-SE"/>
              <a:t>Text</a:t>
            </a:r>
          </a:p>
          <a:p>
            <a:pPr lvl="1"/>
            <a:r>
              <a:rPr lang="sv-SE"/>
              <a:t>Lista nivå ett</a:t>
            </a:r>
          </a:p>
          <a:p>
            <a:pPr lvl="2"/>
            <a:r>
              <a:rPr lang="sv-SE"/>
              <a:t>Lista nivå två</a:t>
            </a:r>
          </a:p>
        </p:txBody>
      </p:sp>
      <p:sp>
        <p:nvSpPr>
          <p:cNvPr id="27" name="Platshållare för text 19">
            <a:extLst>
              <a:ext uri="{FF2B5EF4-FFF2-40B4-BE49-F238E27FC236}">
                <a16:creationId xmlns:a16="http://schemas.microsoft.com/office/drawing/2014/main" id="{B8C57CD7-F3ED-4660-9F95-D647CA935D9B}"/>
              </a:ext>
            </a:extLst>
          </p:cNvPr>
          <p:cNvSpPr>
            <a:spLocks noGrp="1"/>
          </p:cNvSpPr>
          <p:nvPr>
            <p:ph type="body" sz="quarter" idx="17" hasCustomPrompt="1"/>
          </p:nvPr>
        </p:nvSpPr>
        <p:spPr>
          <a:xfrm>
            <a:off x="6251538" y="3054774"/>
            <a:ext cx="5288431" cy="3014133"/>
          </a:xfrm>
        </p:spPr>
        <p:txBody>
          <a:bodyPr/>
          <a:lstStyle/>
          <a:p>
            <a:pPr lvl="0"/>
            <a:r>
              <a:rPr lang="sv-SE"/>
              <a:t>Text</a:t>
            </a:r>
          </a:p>
          <a:p>
            <a:pPr lvl="1"/>
            <a:r>
              <a:rPr lang="sv-SE"/>
              <a:t>Lista nivå ett</a:t>
            </a:r>
          </a:p>
          <a:p>
            <a:pPr lvl="2"/>
            <a:r>
              <a:rPr lang="sv-SE"/>
              <a:t>Lista nivå två</a:t>
            </a:r>
          </a:p>
        </p:txBody>
      </p:sp>
      <p:sp>
        <p:nvSpPr>
          <p:cNvPr id="4" name="Platshållare för sidfot 3">
            <a:extLst>
              <a:ext uri="{FF2B5EF4-FFF2-40B4-BE49-F238E27FC236}">
                <a16:creationId xmlns:a16="http://schemas.microsoft.com/office/drawing/2014/main" id="{43E5837A-7308-4DE4-9E06-173ED1F7E7BC}"/>
              </a:ext>
            </a:extLst>
          </p:cNvPr>
          <p:cNvSpPr>
            <a:spLocks noGrp="1"/>
          </p:cNvSpPr>
          <p:nvPr>
            <p:ph type="ftr" sz="quarter" idx="18"/>
          </p:nvPr>
        </p:nvSpPr>
        <p:spPr/>
        <p:txBody>
          <a:bodyPr/>
          <a:lstStyle/>
          <a:p>
            <a:endParaRPr lang="sv-SE"/>
          </a:p>
        </p:txBody>
      </p:sp>
      <p:sp>
        <p:nvSpPr>
          <p:cNvPr id="6" name="Platshållare för bildnummer 5">
            <a:extLst>
              <a:ext uri="{FF2B5EF4-FFF2-40B4-BE49-F238E27FC236}">
                <a16:creationId xmlns:a16="http://schemas.microsoft.com/office/drawing/2014/main" id="{469679F7-FCB3-4420-AC7F-6308410E5384}"/>
              </a:ext>
            </a:extLst>
          </p:cNvPr>
          <p:cNvSpPr>
            <a:spLocks noGrp="1"/>
          </p:cNvSpPr>
          <p:nvPr>
            <p:ph type="sldNum" sz="quarter" idx="19"/>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421315208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image" Target="../media/image2.emf" /><Relationship Id="rId26"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Platshållare för rubrik 1"/>
          <p:cNvSpPr>
            <a:spLocks noGrp="1"/>
          </p:cNvSpPr>
          <p:nvPr>
            <p:ph type="title"/>
          </p:nvPr>
        </p:nvSpPr>
        <p:spPr>
          <a:xfrm>
            <a:off x="564747" y="1485455"/>
            <a:ext cx="10972800" cy="1143000"/>
          </a:xfrm>
          <a:prstGeom prst="rect">
            <a:avLst/>
          </a:prstGeom>
        </p:spPr>
        <p:txBody>
          <a:bodyPr vert="horz" lIns="91440" tIns="45720" rIns="91440" bIns="45720" rtlCol="0" anchor="t">
            <a:noAutofit/>
          </a:bodyPr>
          <a:lstStyle/>
          <a:p>
            <a:r>
              <a:rPr lang="sv-SE"/>
              <a:t>Klicka här för att ändra format</a:t>
            </a:r>
          </a:p>
        </p:txBody>
      </p:sp>
      <p:pic>
        <p:nvPicPr>
          <p:cNvPr id="9" name="Bildobjekt 8" descr="Origo_Group_Logo_One_Line_50mm_Pos.ai"/>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11067548" y="364034"/>
            <a:ext cx="705353" cy="124181"/>
          </a:xfrm>
          <a:prstGeom prst="rect">
            <a:avLst/>
          </a:prstGeom>
        </p:spPr>
      </p:pic>
      <p:sp>
        <p:nvSpPr>
          <p:cNvPr id="10" name="Platshållare för text 9">
            <a:extLst>
              <a:ext uri="{FF2B5EF4-FFF2-40B4-BE49-F238E27FC236}">
                <a16:creationId xmlns:a16="http://schemas.microsoft.com/office/drawing/2014/main" id="{451E35F2-12D0-4106-B871-635471C8087D}"/>
              </a:ext>
            </a:extLst>
          </p:cNvPr>
          <p:cNvSpPr>
            <a:spLocks noGrp="1"/>
          </p:cNvSpPr>
          <p:nvPr>
            <p:ph type="body" idx="1"/>
          </p:nvPr>
        </p:nvSpPr>
        <p:spPr>
          <a:xfrm>
            <a:off x="564747" y="3987800"/>
            <a:ext cx="10972800" cy="2188632"/>
          </a:xfrm>
          <a:prstGeom prst="rect">
            <a:avLst/>
          </a:prstGeom>
        </p:spPr>
        <p:txBody>
          <a:bodyPr vert="horz" lIns="91440" tIns="45720" rIns="91440" bIns="45720" rtlCol="0">
            <a:noAutofit/>
          </a:bodyPr>
          <a:lstStyle/>
          <a:p>
            <a:pPr lvl="0"/>
            <a:r>
              <a:rPr lang="sv-SE"/>
              <a:t>Löptext</a:t>
            </a:r>
          </a:p>
          <a:p>
            <a:pPr lvl="1"/>
            <a:r>
              <a:rPr lang="sv-SE"/>
              <a:t>Lista nivå ett</a:t>
            </a:r>
          </a:p>
          <a:p>
            <a:pPr lvl="2"/>
            <a:r>
              <a:rPr lang="sv-SE"/>
              <a:t>Lista nivå två</a:t>
            </a:r>
          </a:p>
          <a:p>
            <a:pPr lvl="3"/>
            <a:r>
              <a:rPr lang="sv-SE"/>
              <a:t>Underrubrik</a:t>
            </a:r>
          </a:p>
          <a:p>
            <a:pPr lvl="4"/>
            <a:r>
              <a:rPr lang="sv-SE"/>
              <a:t>Ingress</a:t>
            </a:r>
          </a:p>
        </p:txBody>
      </p:sp>
      <p:sp>
        <p:nvSpPr>
          <p:cNvPr id="12" name="Platshållare för sidfot 11">
            <a:extLst>
              <a:ext uri="{FF2B5EF4-FFF2-40B4-BE49-F238E27FC236}">
                <a16:creationId xmlns:a16="http://schemas.microsoft.com/office/drawing/2014/main" id="{6155ACEA-7623-4BBE-8DEF-F909FE755E44}"/>
              </a:ext>
            </a:extLst>
          </p:cNvPr>
          <p:cNvSpPr>
            <a:spLocks noGrp="1"/>
          </p:cNvSpPr>
          <p:nvPr>
            <p:ph type="ftr" sz="quarter" idx="3"/>
          </p:nvPr>
        </p:nvSpPr>
        <p:spPr>
          <a:xfrm>
            <a:off x="564747" y="6356351"/>
            <a:ext cx="7588653" cy="366183"/>
          </a:xfrm>
          <a:prstGeom prst="rect">
            <a:avLst/>
          </a:prstGeom>
        </p:spPr>
        <p:txBody>
          <a:bodyPr vert="horz" lIns="91440" tIns="45720" rIns="91440" bIns="45720" rtlCol="0" anchor="b">
            <a:noAutofit/>
          </a:bodyPr>
          <a:lstStyle>
            <a:lvl1pPr algn="l">
              <a:defRPr sz="1067">
                <a:solidFill>
                  <a:schemeClr val="tx2"/>
                </a:solidFill>
              </a:defRPr>
            </a:lvl1pPr>
          </a:lstStyle>
          <a:p>
            <a:endParaRPr lang="sv-SE"/>
          </a:p>
        </p:txBody>
      </p:sp>
      <p:sp>
        <p:nvSpPr>
          <p:cNvPr id="13" name="Platshållare för bildnummer 12">
            <a:extLst>
              <a:ext uri="{FF2B5EF4-FFF2-40B4-BE49-F238E27FC236}">
                <a16:creationId xmlns:a16="http://schemas.microsoft.com/office/drawing/2014/main" id="{E3B328F4-9E9A-43B1-BA8B-1BCAF802E7E6}"/>
              </a:ext>
            </a:extLst>
          </p:cNvPr>
          <p:cNvSpPr>
            <a:spLocks noGrp="1"/>
          </p:cNvSpPr>
          <p:nvPr>
            <p:ph type="sldNum" sz="quarter" idx="4"/>
          </p:nvPr>
        </p:nvSpPr>
        <p:spPr>
          <a:xfrm>
            <a:off x="8794347" y="6356351"/>
            <a:ext cx="2743200" cy="366183"/>
          </a:xfrm>
          <a:prstGeom prst="rect">
            <a:avLst/>
          </a:prstGeom>
        </p:spPr>
        <p:txBody>
          <a:bodyPr vert="horz" lIns="91440" tIns="45720" rIns="91440" bIns="45720" rtlCol="0" anchor="b">
            <a:noAutofit/>
          </a:bodyPr>
          <a:lstStyle>
            <a:lvl1pPr algn="r">
              <a:defRPr sz="1067">
                <a:solidFill>
                  <a:schemeClr val="tx2"/>
                </a:solidFill>
              </a:defRPr>
            </a:lvl1pPr>
          </a:lstStyle>
          <a:p>
            <a:fld id="{0BCBA026-1F68-453E-9036-CC352B75EE63}" type="slidenum">
              <a:rPr lang="sv-SE" smtClean="0"/>
              <a:t>‹#›</a:t>
            </a:fld>
            <a:endParaRPr lang="sv-SE"/>
          </a:p>
        </p:txBody>
      </p:sp>
      <p:sp>
        <p:nvSpPr>
          <p:cNvPr id="8" name="textruta 7">
            <a:extLst>
              <a:ext uri="{FF2B5EF4-FFF2-40B4-BE49-F238E27FC236}">
                <a16:creationId xmlns:a16="http://schemas.microsoft.com/office/drawing/2014/main" id="{DFE1209E-0127-417F-B092-4958E4E4BB05}"/>
              </a:ext>
            </a:extLst>
          </p:cNvPr>
          <p:cNvSpPr txBox="1"/>
          <p:nvPr userDrawn="1"/>
        </p:nvSpPr>
        <p:spPr>
          <a:xfrm>
            <a:off x="8794348" y="57090"/>
            <a:ext cx="3088895" cy="254051"/>
          </a:xfrm>
          <a:prstGeom prst="rect">
            <a:avLst/>
          </a:prstGeom>
          <a:noFill/>
        </p:spPr>
        <p:txBody>
          <a:bodyPr wrap="square" rtlCol="0" anchor="ctr">
            <a:spAutoFit/>
          </a:bodyPr>
          <a:lstStyle/>
          <a:p>
            <a:pPr algn="r"/>
            <a:r>
              <a:rPr lang="sv-SE" sz="1067" b="0">
                <a:solidFill>
                  <a:schemeClr val="tx1"/>
                </a:solidFill>
                <a:latin typeface="+mn-lt"/>
              </a:rPr>
              <a:t>Storuman 2022 – Företagsärenden</a:t>
            </a:r>
          </a:p>
        </p:txBody>
      </p:sp>
    </p:spTree>
    <p:extLst>
      <p:ext uri="{BB962C8B-B14F-4D97-AF65-F5344CB8AC3E}">
        <p14:creationId xmlns:p14="http://schemas.microsoft.com/office/powerpoint/2010/main" val="25759541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Lst>
  <p:transition/>
  <p:timing/>
  <p:hf hdr="0" ftr="0" dt="0"/>
  <p:txStyles>
    <p:titleStyle>
      <a:lvl1pPr algn="l" defTabSz="609585" rtl="0" eaLnBrk="1" latinLnBrk="0" hangingPunct="1">
        <a:spcBef>
          <a:spcPct val="0"/>
        </a:spcBef>
        <a:buNone/>
        <a:defRPr sz="8000" kern="1200" spc="-160" baseline="0">
          <a:solidFill>
            <a:schemeClr val="accent1"/>
          </a:solidFill>
          <a:latin typeface="+mj-lt"/>
          <a:ea typeface="+mj-ea"/>
          <a:cs typeface="Roboto Slab Light"/>
        </a:defRPr>
      </a:lvl1pPr>
    </p:titleStyle>
    <p:bodyStyle>
      <a:lvl1pPr marL="0" indent="0" algn="l" defTabSz="609585" rtl="0" eaLnBrk="1" latinLnBrk="0" hangingPunct="1">
        <a:lnSpc>
          <a:spcPct val="110000"/>
        </a:lnSpc>
        <a:spcBef>
          <a:spcPts val="2000"/>
        </a:spcBef>
        <a:spcAft>
          <a:spcPct val="0"/>
        </a:spcAft>
        <a:buFont typeface="Arial"/>
        <a:buNone/>
        <a:defRPr lang="sv-SE" sz="1600" kern="0" cap="none" spc="0" baseline="0" smtClean="0">
          <a:solidFill>
            <a:schemeClr val="tx1"/>
          </a:solidFill>
          <a:latin typeface="+mn-lt"/>
          <a:ea typeface="Roboto Slab Bold" pitchFamily="2" charset="0"/>
          <a:cs typeface="Roboto Slab Bold" pitchFamily="2" charset="0"/>
        </a:defRPr>
      </a:lvl1pPr>
      <a:lvl2pPr marL="359991" indent="-311992" algn="l" defTabSz="609585" rtl="0" eaLnBrk="1" latinLnBrk="0" hangingPunct="1">
        <a:lnSpc>
          <a:spcPct val="110000"/>
        </a:lnSpc>
        <a:spcBef>
          <a:spcPts val="1000"/>
        </a:spcBef>
        <a:buClr>
          <a:schemeClr val="accent1"/>
        </a:buClr>
        <a:buSzPct val="105000"/>
        <a:buFont typeface="Wingdings" panose="05000000000000000000" pitchFamily="2" charset="2"/>
        <a:buChar char="¡"/>
        <a:defRPr lang="sv-SE" sz="1600" kern="0" baseline="0" smtClean="0">
          <a:solidFill>
            <a:schemeClr val="tx1"/>
          </a:solidFill>
          <a:latin typeface="+mn-lt"/>
          <a:ea typeface="+mn-ea"/>
          <a:cs typeface="Roboto Light"/>
        </a:defRPr>
      </a:lvl2pPr>
      <a:lvl3pPr marL="575986" indent="-190495" algn="l" defTabSz="609585" rtl="0" eaLnBrk="1" latinLnBrk="0" hangingPunct="1">
        <a:lnSpc>
          <a:spcPct val="110000"/>
        </a:lnSpc>
        <a:spcBef>
          <a:spcPts val="667"/>
        </a:spcBef>
        <a:buClr>
          <a:schemeClr val="tx2"/>
        </a:buClr>
        <a:buSzTx/>
        <a:buFont typeface="Arial" panose="020b0604020202020204" pitchFamily="34" charset="0"/>
        <a:buChar char="•"/>
        <a:defRPr lang="sv-SE" sz="1600" kern="0" baseline="0" smtClean="0">
          <a:solidFill>
            <a:schemeClr val="tx1"/>
          </a:solidFill>
          <a:latin typeface="+mn-lt"/>
          <a:ea typeface="+mn-ea"/>
          <a:cs typeface="Roboto Light"/>
        </a:defRPr>
      </a:lvl3pPr>
      <a:lvl4pPr marL="0" indent="0" algn="l" defTabSz="609585" rtl="0" eaLnBrk="1" latinLnBrk="0" hangingPunct="1">
        <a:lnSpc>
          <a:spcPct val="110000"/>
        </a:lnSpc>
        <a:spcBef>
          <a:spcPts val="2333"/>
        </a:spcBef>
        <a:spcAft>
          <a:spcPct val="0"/>
        </a:spcAft>
        <a:buClr>
          <a:schemeClr val="tx2"/>
        </a:buClr>
        <a:buSzPct val="125000"/>
        <a:buFont typeface="Arial" panose="020b0604020202020204" pitchFamily="34" charset="0"/>
        <a:buNone/>
        <a:defRPr lang="sv-SE" sz="1600" b="1" kern="0" cap="all" spc="267" baseline="0" smtClean="0">
          <a:solidFill>
            <a:schemeClr val="tx2"/>
          </a:solidFill>
          <a:latin typeface="+mj-lt"/>
          <a:ea typeface="Roboto Slab Bold" pitchFamily="2" charset="0"/>
          <a:cs typeface="Roboto Slab Bold" pitchFamily="2" charset="0"/>
        </a:defRPr>
      </a:lvl4pPr>
      <a:lvl5pPr marL="0" indent="0" algn="l" defTabSz="609585" rtl="0" eaLnBrk="1" latinLnBrk="0" hangingPunct="1">
        <a:lnSpc>
          <a:spcPct val="110000"/>
        </a:lnSpc>
        <a:spcBef>
          <a:spcPts val="2000"/>
        </a:spcBef>
        <a:buFont typeface="Arial"/>
        <a:buNone/>
        <a:defRPr lang="sv-SE" sz="2400" kern="1200" baseline="0">
          <a:solidFill>
            <a:schemeClr val="tx1"/>
          </a:solidFill>
          <a:latin typeface="+mn-lt"/>
          <a:ea typeface="Roboto Bold" panose="02000000000000000000" pitchFamily="2" charset="0"/>
          <a:cs typeface="Roboto Bold" panose="02000000000000000000" pitchFamily="2"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2.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4.png" /><Relationship Id="rId3" Type="http://schemas.openxmlformats.org/officeDocument/2006/relationships/image" Target="../media/image1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6.png" /><Relationship Id="rId3" Type="http://schemas.openxmlformats.org/officeDocument/2006/relationships/image" Target="../media/image17.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8.png" /><Relationship Id="rId3" Type="http://schemas.openxmlformats.org/officeDocument/2006/relationships/image" Target="../media/image19.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0.png" /><Relationship Id="rId3" Type="http://schemas.openxmlformats.org/officeDocument/2006/relationships/image" Target="../media/image21.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3.png" /><Relationship Id="rId3" Type="http://schemas.openxmlformats.org/officeDocument/2006/relationships/image" Target="../media/image2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5.png" /><Relationship Id="rId3" Type="http://schemas.openxmlformats.org/officeDocument/2006/relationships/image" Target="../media/image26.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7.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8.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9.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0.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1.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2.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3.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4.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5.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6.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7.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8.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9.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9.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hyperlink" Target="http://www.origogroup.com/" TargetMode="External" /><Relationship Id="rId3" Type="http://schemas.openxmlformats.org/officeDocument/2006/relationships/hyperlink" Target="https://urvalinsikt.origogroup.com/" TargetMode="External" /><Relationship Id="rId4" Type="http://schemas.openxmlformats.org/officeDocument/2006/relationships/hyperlink" Target="https://insikt.origogroup.com/" TargetMode="Externa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0.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1.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2.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3.pn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4.png" /><Relationship Id="rId3" Type="http://schemas.openxmlformats.org/officeDocument/2006/relationships/image" Target="../media/image45.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6.png" /><Relationship Id="rId3" Type="http://schemas.openxmlformats.org/officeDocument/2006/relationships/image" Target="../media/image47.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8.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9.png" /><Relationship Id="rId3" Type="http://schemas.openxmlformats.org/officeDocument/2006/relationships/image" Target="../media/image50.pn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1.pn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2.png" /><Relationship Id="rId3" Type="http://schemas.openxmlformats.org/officeDocument/2006/relationships/image" Target="../media/image5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4.png" /><Relationship Id="rId3" Type="http://schemas.openxmlformats.org/officeDocument/2006/relationships/image" Target="../media/image55.pn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6.pn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9.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7.pn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8.pn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9.pn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0.pn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1.png" /><Relationship Id="rId3" Type="http://schemas.openxmlformats.org/officeDocument/2006/relationships/image" Target="../media/image62.pn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3.png" /><Relationship Id="rId3" Type="http://schemas.openxmlformats.org/officeDocument/2006/relationships/image" Target="../media/image6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5.pn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6.png" /><Relationship Id="rId3" Type="http://schemas.openxmlformats.org/officeDocument/2006/relationships/image" Target="../media/image67.pn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8.pn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9.png" /><Relationship Id="rId3" Type="http://schemas.openxmlformats.org/officeDocument/2006/relationships/image" Target="../media/image70.pn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19.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1.pn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2.pn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3.pn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hyperlink" Target="https://skr.se/tjanster/kommunerochregioner/faktakommunerochregioner/kommungruppsindelning.2051.html" TargetMode="Externa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5.png" /><Relationship Id="rId3" Type="http://schemas.openxmlformats.org/officeDocument/2006/relationships/image" Target="../media/image76.pn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7.png" /><Relationship Id="rId3" Type="http://schemas.openxmlformats.org/officeDocument/2006/relationships/image" Target="../media/image78.pn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9.pn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0.png" /><Relationship Id="rId3" Type="http://schemas.openxmlformats.org/officeDocument/2006/relationships/image" Target="../media/image81.pn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2.pn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3.png" /><Relationship Id="rId3" Type="http://schemas.openxmlformats.org/officeDocument/2006/relationships/image" Target="../media/image84.pn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5.pn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19.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7.pn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8.png" /><Relationship Id="rId3" Type="http://schemas.openxmlformats.org/officeDocument/2006/relationships/image" Target="../media/image89.pn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0.png" /><Relationship Id="rId3" Type="http://schemas.openxmlformats.org/officeDocument/2006/relationships/image" Target="../media/image91.pn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2.png" /><Relationship Id="rId3" Type="http://schemas.openxmlformats.org/officeDocument/2006/relationships/image" Target="../media/image93.pn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4.pn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5.png" /><Relationship Id="rId3" Type="http://schemas.openxmlformats.org/officeDocument/2006/relationships/image" Target="../media/image96.pn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7.jpe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png"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Platshållare för bild 12" descr="En bild som visar text, valv, järnvägstunnel&#10;&#10;Automatiskt genererad beskrivning">
            <a:extLst>
              <a:ext uri="{FF2B5EF4-FFF2-40B4-BE49-F238E27FC236}">
                <a16:creationId xmlns:a16="http://schemas.microsoft.com/office/drawing/2014/main" id="{5F044ABF-29E1-49CA-886A-9AFC27556BD7}"/>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tretch>
            <a:fillRect/>
          </a:stretch>
        </p:blipFill>
        <p:spPr>
          <a:xfrm>
            <a:off x="0" y="0"/>
            <a:ext cx="12192000" cy="6858000"/>
          </a:xfrm>
        </p:spPr>
      </p:pic>
      <p:sp>
        <p:nvSpPr>
          <p:cNvPr id="7" name="Rubrik 6">
            <a:extLst>
              <a:ext uri="{FF2B5EF4-FFF2-40B4-BE49-F238E27FC236}">
                <a16:creationId xmlns:a16="http://schemas.microsoft.com/office/drawing/2014/main" id="{EDFF3EE6-15D5-46F4-9C6D-F0718BE0899A}"/>
              </a:ext>
            </a:extLst>
          </p:cNvPr>
          <p:cNvSpPr>
            <a:spLocks noGrp="1"/>
          </p:cNvSpPr>
          <p:nvPr>
            <p:ph type="title"/>
          </p:nvPr>
        </p:nvSpPr>
        <p:spPr>
          <a:xfrm>
            <a:off x="3251200" y="2806699"/>
            <a:ext cx="5689600" cy="980815"/>
          </a:xfrm>
        </p:spPr>
        <p:txBody>
          <a:bodyPr/>
          <a:lstStyle/>
          <a:p>
            <a:r>
              <a:rPr lang="sv-SE" sz="3200"/>
              <a:t>Löpande Insikt 2022</a:t>
            </a:r>
            <a:br>
              <a:rPr lang="sv-SE" sz="3200"/>
            </a:br>
            <a:r>
              <a:rPr lang="sv-SE" sz="1600"/>
              <a:t> </a:t>
            </a:r>
            <a:br>
              <a:rPr lang="sv-SE" sz="3200"/>
            </a:br>
            <a:r>
              <a:rPr lang="sv-SE" sz="3200"/>
              <a:t>Uppföljning av </a:t>
            </a:r>
            <a:br>
              <a:rPr lang="sv-SE" sz="3200"/>
            </a:br>
            <a:r>
              <a:rPr lang="sv-SE" sz="3200"/>
              <a:t>kommunens service (NKI)</a:t>
            </a:r>
            <a:br>
              <a:rPr lang="sv-SE" sz="3200"/>
            </a:br>
            <a:r>
              <a:rPr lang="sv-SE" sz="1400">
                <a:solidFill>
                  <a:schemeClr val="tx2"/>
                </a:solidFill>
              </a:rPr>
              <a:t>(Ärenden med beslutsdatum januari-december 2022)</a:t>
            </a:r>
            <a:endParaRPr lang="sv-SE" sz="3200"/>
          </a:p>
        </p:txBody>
      </p:sp>
      <p:sp>
        <p:nvSpPr>
          <p:cNvPr id="8" name="Platshållare för text 7">
            <a:extLst>
              <a:ext uri="{FF2B5EF4-FFF2-40B4-BE49-F238E27FC236}">
                <a16:creationId xmlns:a16="http://schemas.microsoft.com/office/drawing/2014/main" id="{ECEE1E87-A16E-4F36-A03F-8A0A51B504AA}"/>
              </a:ext>
            </a:extLst>
          </p:cNvPr>
          <p:cNvSpPr>
            <a:spLocks noGrp="1"/>
          </p:cNvSpPr>
          <p:nvPr>
            <p:ph type="body" idx="1"/>
          </p:nvPr>
        </p:nvSpPr>
        <p:spPr>
          <a:xfrm>
            <a:off x="3251200" y="4017365"/>
            <a:ext cx="5689600" cy="839449"/>
          </a:xfrm>
        </p:spPr>
        <p:txBody>
          <a:bodyPr>
            <a:noAutofit/>
          </a:bodyPr>
          <a:lstStyle/>
          <a:p>
            <a:r>
              <a:rPr lang="sv-SE" sz="1333"/>
              <a:t>Storuman / Företagsärenden</a:t>
            </a:r>
          </a:p>
          <a:p>
            <a:endParaRPr lang="sv-SE"/>
          </a:p>
          <a:p>
            <a:r>
              <a:rPr lang="sv-SE"/>
              <a:t>April 2023</a:t>
            </a:r>
          </a:p>
        </p:txBody>
      </p:sp>
    </p:spTree>
    <p:extLst>
      <p:ext uri="{BB962C8B-B14F-4D97-AF65-F5344CB8AC3E}">
        <p14:creationId xmlns:p14="http://schemas.microsoft.com/office/powerpoint/2010/main" val="2874163637"/>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ubrik 2">
            <a:extLst>
              <a:ext uri="{FF2B5EF4-FFF2-40B4-BE49-F238E27FC236}">
                <a16:creationId xmlns:a16="http://schemas.microsoft.com/office/drawing/2014/main" id="{4433EAE9-B57B-4687-A624-CB86C84A61D8}"/>
              </a:ext>
            </a:extLst>
          </p:cNvPr>
          <p:cNvSpPr>
            <a:spLocks noGrp="1"/>
          </p:cNvSpPr>
          <p:nvPr>
            <p:ph type="title"/>
          </p:nvPr>
        </p:nvSpPr>
        <p:spPr/>
        <p:txBody>
          <a:bodyPr/>
          <a:lstStyle/>
          <a:p>
            <a:r>
              <a:rPr lang="sv-SE" sz="5400"/>
              <a:t>Totalt</a:t>
            </a:r>
          </a:p>
        </p:txBody>
      </p:sp>
    </p:spTree>
    <p:extLst>
      <p:ext uri="{BB962C8B-B14F-4D97-AF65-F5344CB8AC3E}">
        <p14:creationId xmlns:p14="http://schemas.microsoft.com/office/powerpoint/2010/main" val="3570792013"/>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Totalt</a:t>
            </a:r>
            <a:br>
              <a:rPr lang="sv-SE"/>
            </a:br>
            <a:r>
              <a:rPr lang="sv-SE"/>
              <a:t>Sammanfattning och rekommendationer</a:t>
            </a:r>
          </a:p>
        </p:txBody>
      </p:sp>
      <p:sp>
        <p:nvSpPr>
          <p:cNvPr id="2" name="Platshållare för innehåll 1">
            <a:extLst>
              <a:ext uri="{FF2B5EF4-FFF2-40B4-BE49-F238E27FC236}">
                <a16:creationId xmlns:a16="http://schemas.microsoft.com/office/drawing/2014/main" id="{9F93A410-A8E4-4CD4-B0A6-FDF306ACAFFE}"/>
              </a:ext>
            </a:extLst>
          </p:cNvPr>
          <p:cNvSpPr>
            <a:spLocks noGrp="1"/>
          </p:cNvSpPr>
          <p:nvPr>
            <p:ph sz="quarter" idx="18"/>
          </p:nvPr>
        </p:nvSpPr>
        <p:spPr/>
        <p:txBody>
          <a:bodyPr/>
          <a:lstStyle/>
          <a:p>
            <a:pPr lvl="1"/>
            <a:r>
              <a:rPr lang="sv-SE"/>
              <a:t>Svarsfrekvensen uppgår till 62 procent. Det är en mycket bra nivå som ger ett bra underlag för att ta beslut om åtgärder och sätta upp mål.</a:t>
            </a:r>
          </a:p>
          <a:p>
            <a:pPr lvl="1"/>
            <a:r>
              <a:rPr lang="sv-SE"/>
              <a:t>NKI för Storuman uppgår till 82, vilket är en mycket bra nivå. Resultatet visar dessutom på en positivt utveckling över tid (2021: 80).</a:t>
            </a:r>
          </a:p>
          <a:p>
            <a:pPr lvl="1"/>
            <a:r>
              <a:rPr lang="sv-SE"/>
              <a:t>Högst omdöme ges Bemötande, med ett index på 84. Samtliga serviceområden har ett index mellan 73-84.</a:t>
            </a:r>
          </a:p>
          <a:p>
            <a:pPr lvl="1"/>
            <a:r>
              <a:rPr lang="sv-SE"/>
              <a:t>Sett till myndighetsområden ges Bygg (92) högst betyg, medan Miljö och Servering (75) ges lägst betyg.</a:t>
            </a:r>
          </a:p>
        </p:txBody>
      </p:sp>
      <p:sp>
        <p:nvSpPr>
          <p:cNvPr id="3" name="Platshållare för innehåll 2">
            <a:extLst>
              <a:ext uri="{FF2B5EF4-FFF2-40B4-BE49-F238E27FC236}">
                <a16:creationId xmlns:a16="http://schemas.microsoft.com/office/drawing/2014/main" id="{CDBDE471-6DE4-442B-8B29-3CE38159B624}"/>
              </a:ext>
            </a:extLst>
          </p:cNvPr>
          <p:cNvSpPr>
            <a:spLocks noGrp="1"/>
          </p:cNvSpPr>
          <p:nvPr>
            <p:ph sz="quarter" idx="19"/>
          </p:nvPr>
        </p:nvSpPr>
        <p:spPr/>
        <p:txBody>
          <a:bodyPr/>
          <a:lstStyle/>
          <a:p>
            <a:endParaRPr lang="sv-SE"/>
          </a:p>
          <a:p>
            <a:pPr lvl="1"/>
            <a:endParaRPr lang="sv-SE"/>
          </a:p>
          <a:p>
            <a:pPr lvl="1"/>
            <a:endParaRPr lang="sv-SE"/>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10</a:t>
            </a:fld>
            <a:endParaRPr lang="sv-SE"/>
          </a:p>
        </p:txBody>
      </p:sp>
    </p:spTree>
    <p:extLst>
      <p:ext uri="{BB962C8B-B14F-4D97-AF65-F5344CB8AC3E}">
        <p14:creationId xmlns:p14="http://schemas.microsoft.com/office/powerpoint/2010/main" val="1928915424"/>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Totalt</a:t>
            </a:r>
            <a:br>
              <a:rPr lang="sv-SE"/>
            </a:br>
            <a:r>
              <a:rPr lang="sv-SE"/>
              <a:t>Serviceområden</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11</a:t>
            </a:fld>
            <a:endParaRPr lang="sv-SE"/>
          </a:p>
        </p:txBody>
      </p:sp>
      <p:pic>
        <p:nvPicPr>
          <p:cNvPr id="11" name="New picture"/>
          <p:cNvPicPr/>
          <p:nvPr/>
        </p:nvPicPr>
        <p:blipFill>
          <a:blip r:embed="rId2"/>
          <a:stretch>
            <a:fillRect/>
          </a:stretch>
        </p:blipFill>
        <p:spPr>
          <a:xfrm>
            <a:off x="355600" y="1346200"/>
            <a:ext cx="11150600" cy="5080000"/>
          </a:xfrm>
          <a:prstGeom prst="rect">
            <a:avLst/>
          </a:prstGeom>
        </p:spPr>
      </p:pic>
      <p:sp>
        <p:nvSpPr>
          <p:cNvPr id="12" name="Platshållare för sidfot 2"/>
          <p:cNvSpPr>
            <a:spLocks noGrp="1"/>
          </p:cNvSpPr>
          <p:nvPr>
            <p:ph type="ftr" sz="quarter" idx="20"/>
          </p:nvPr>
        </p:nvSpPr>
        <p:spPr/>
        <p:txBody>
          <a:bodyPr/>
          <a:lstStyle/>
          <a:p>
            <a:r>
              <a:t>Jmf: Färgmarkeringar indikerar om resultatet för Storuman är minst tre enheter </a:t>
            </a:r>
            <a:r>
              <a:rPr>
                <a:solidFill>
                  <a:srgbClr val="008000"/>
                </a:solidFill>
              </a:rPr>
              <a:t>högre</a:t>
            </a:r>
            <a:r>
              <a:t> eller </a:t>
            </a:r>
            <a:r>
              <a:rPr>
                <a:solidFill>
                  <a:srgbClr val="FF0000"/>
                </a:solidFill>
              </a:rPr>
              <a:t>lägre</a:t>
            </a:r>
            <a:r>
              <a:t> än referensresultatet.</a:t>
            </a:r>
          </a:p>
        </p:txBody>
      </p:sp>
    </p:spTree>
    <p:extLst>
      <p:ext uri="{BB962C8B-B14F-4D97-AF65-F5344CB8AC3E}">
        <p14:creationId xmlns:p14="http://schemas.microsoft.com/office/powerpoint/2010/main" val="2066744890"/>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Totalt</a:t>
            </a:r>
            <a:br>
              <a:rPr lang="sv-SE"/>
            </a:br>
            <a:r>
              <a:rPr lang="sv-SE"/>
              <a:t>Myndighetsområden (NKI)</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12</a:t>
            </a:fld>
            <a:endParaRPr lang="sv-SE"/>
          </a:p>
        </p:txBody>
      </p:sp>
      <p:pic>
        <p:nvPicPr>
          <p:cNvPr id="11" name="New picture"/>
          <p:cNvPicPr/>
          <p:nvPr/>
        </p:nvPicPr>
        <p:blipFill>
          <a:blip r:embed="rId2"/>
          <a:stretch>
            <a:fillRect/>
          </a:stretch>
        </p:blipFill>
        <p:spPr>
          <a:xfrm>
            <a:off x="355600" y="1346200"/>
            <a:ext cx="11150600" cy="5080000"/>
          </a:xfrm>
          <a:prstGeom prst="rect">
            <a:avLst/>
          </a:prstGeom>
        </p:spPr>
      </p:pic>
      <p:sp>
        <p:nvSpPr>
          <p:cNvPr id="12" name="Platshållare för sidfot 2"/>
          <p:cNvSpPr>
            <a:spLocks noGrp="1"/>
          </p:cNvSpPr>
          <p:nvPr>
            <p:ph type="ftr" sz="quarter" idx="20"/>
          </p:nvPr>
        </p:nvSpPr>
        <p:spPr/>
        <p:txBody>
          <a:bodyPr/>
          <a:lstStyle/>
          <a:p>
            <a:r>
              <a:t>Jmf: Färgmarkeringar indikerar om resultatet för Storuman är minst tre enheter </a:t>
            </a:r>
            <a:r>
              <a:rPr>
                <a:solidFill>
                  <a:srgbClr val="008000"/>
                </a:solidFill>
              </a:rPr>
              <a:t>högre</a:t>
            </a:r>
            <a:r>
              <a:t> eller </a:t>
            </a:r>
            <a:r>
              <a:rPr>
                <a:solidFill>
                  <a:srgbClr val="FF0000"/>
                </a:solidFill>
              </a:rPr>
              <a:t>lägre</a:t>
            </a:r>
            <a:r>
              <a:t> än referensresultatet.</a:t>
            </a:r>
          </a:p>
        </p:txBody>
      </p:sp>
    </p:spTree>
    <p:extLst>
      <p:ext uri="{BB962C8B-B14F-4D97-AF65-F5344CB8AC3E}">
        <p14:creationId xmlns:p14="http://schemas.microsoft.com/office/powerpoint/2010/main" val="2066744890"/>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Totalt</a:t>
            </a:r>
            <a:br>
              <a:rPr lang="sv-SE"/>
            </a:br>
            <a:r>
              <a:rPr lang="sv-SE"/>
              <a:t>Serviceområden &amp; Myndighetsområden</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13</a:t>
            </a:fld>
            <a:endParaRPr lang="sv-SE"/>
          </a:p>
        </p:txBody>
      </p:sp>
      <p:pic>
        <p:nvPicPr>
          <p:cNvPr id="11" name="New picture"/>
          <p:cNvPicPr/>
          <p:nvPr/>
        </p:nvPicPr>
        <p:blipFill>
          <a:blip r:embed="rId2"/>
          <a:stretch>
            <a:fillRect/>
          </a:stretch>
        </p:blipFill>
        <p:spPr>
          <a:xfrm>
            <a:off x="355600" y="1714500"/>
            <a:ext cx="11468100" cy="3886200"/>
          </a:xfrm>
          <a:prstGeom prst="rect">
            <a:avLst/>
          </a:prstGeom>
        </p:spPr>
      </p:pic>
      <p:sp>
        <p:nvSpPr>
          <p:cNvPr id="12" name="Platshållare för sidfot 2"/>
          <p:cNvSpPr>
            <a:spLocks noGrp="1"/>
          </p:cNvSpPr>
          <p:nvPr>
            <p:ph type="ftr" sz="quarter" idx="20"/>
          </p:nvPr>
        </p:nvSpPr>
        <p:spPr/>
        <p:txBody>
          <a:bodyPr/>
          <a:lstStyle/>
          <a:p>
            <a:r>
              <a:t>Färgmarkeringar indikerar </a:t>
            </a:r>
            <a:r>
              <a:rPr>
                <a:solidFill>
                  <a:srgbClr val="008000"/>
                </a:solidFill>
              </a:rPr>
              <a:t>högsta</a:t>
            </a:r>
            <a:r>
              <a:t> och </a:t>
            </a:r>
            <a:r>
              <a:rPr>
                <a:solidFill>
                  <a:srgbClr val="FF0000"/>
                </a:solidFill>
              </a:rPr>
              <a:t>lägsta</a:t>
            </a:r>
            <a:r>
              <a:t> resultatet för respektive index (radvis jämförelse).</a:t>
            </a:r>
          </a:p>
        </p:txBody>
      </p:sp>
    </p:spTree>
    <p:extLst>
      <p:ext uri="{BB962C8B-B14F-4D97-AF65-F5344CB8AC3E}">
        <p14:creationId xmlns:p14="http://schemas.microsoft.com/office/powerpoint/2010/main" val="2066744890"/>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Totalt</a:t>
            </a:r>
            <a:br>
              <a:rPr lang="sv-SE"/>
            </a:br>
            <a:r>
              <a:rPr lang="sv-SE"/>
              <a:t>Svarsfördelning</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14</a:t>
            </a:fld>
            <a:endParaRPr lang="sv-SE"/>
          </a:p>
        </p:txBody>
      </p:sp>
      <p:pic>
        <p:nvPicPr>
          <p:cNvPr id="11" name="New picture"/>
          <p:cNvPicPr/>
          <p:nvPr/>
        </p:nvPicPr>
        <p:blipFill>
          <a:blip r:embed="rId2"/>
          <a:stretch>
            <a:fillRect/>
          </a:stretch>
        </p:blipFill>
        <p:spPr>
          <a:xfrm>
            <a:off x="355600" y="1346200"/>
            <a:ext cx="11468100" cy="44450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sz="2400"/>
              <a:t>*Landsbygdskommun med besöksnäring Totalt 2022</a:t>
            </a:r>
            <a:br>
              <a:rPr lang="sv-SE"/>
            </a:br>
            <a:r>
              <a:rPr lang="sv-SE" sz="2400"/>
              <a:t>Effektmått och förklaringsgrad</a:t>
            </a:r>
          </a:p>
        </p:txBody>
      </p:sp>
      <p:sp>
        <p:nvSpPr>
          <p:cNvPr id="3" name="Platshållare för innehåll 2">
            <a:extLst>
              <a:ext uri="{FF2B5EF4-FFF2-40B4-BE49-F238E27FC236}">
                <a16:creationId xmlns:a16="http://schemas.microsoft.com/office/drawing/2014/main" id="{CDBDE471-6DE4-442B-8B29-3CE38159B624}"/>
              </a:ext>
            </a:extLst>
          </p:cNvPr>
          <p:cNvSpPr>
            <a:spLocks noGrp="1"/>
          </p:cNvSpPr>
          <p:nvPr>
            <p:ph sz="quarter" idx="19"/>
          </p:nvPr>
        </p:nvSpPr>
        <p:spPr>
          <a:xfrm>
            <a:off x="6244066" y="1489842"/>
            <a:ext cx="5643135" cy="4470690"/>
          </a:xfrm>
        </p:spPr>
        <p:txBody>
          <a:bodyPr/>
          <a:lstStyle/>
          <a:p>
            <a:pPr>
              <a:spcBef>
                <a:spcPts val="667"/>
              </a:spcBef>
            </a:pPr>
            <a:r>
              <a:rPr lang="sv-SE" sz="1333"/>
              <a:t>Effektmåtten visar i vilken utsträckning respektive serviceområde påverkar det totala NKI-värdet. För att effektmått ska beräknas krävs att minst 50 kunder har svarat på serviceområdenas totalfrågor samt de tre NKI-frågorna. Se avsnittet </a:t>
            </a:r>
            <a:r>
              <a:rPr lang="sv-SE" sz="1333" i="1"/>
              <a:t>Modellbeskrivning</a:t>
            </a:r>
            <a:r>
              <a:rPr lang="sv-SE" sz="1333"/>
              <a:t> för en mer detaljerad beskrivning av hur effektmåtten räknas fram.</a:t>
            </a:r>
          </a:p>
          <a:p>
            <a:pPr>
              <a:spcBef>
                <a:spcPts val="667"/>
              </a:spcBef>
            </a:pPr>
            <a:r>
              <a:rPr lang="sv-SE" sz="1333"/>
              <a:t>Låga effektmått uppstår när kundernas betygsättning för ett serviceområde avviker från deras betygsättning av de tre NKI-frågorna (det övergripande NKI-resultatet). Man kan då anta att detta serviceområde är mindre viktigt för kundernas helhetsintryck. Ett effektmått på noll innebär dock inte att serviceområdet är helt oviktigt, utan snarare att något eller några andra serviceområden har tillmätts större betydelse för det övergripande NKI-resultatet och att kunderna är tillfreds med nivån som serviceområdet ligger på för tillfället.</a:t>
            </a:r>
          </a:p>
          <a:p>
            <a:pPr>
              <a:spcBef>
                <a:spcPts val="667"/>
              </a:spcBef>
            </a:pPr>
            <a:r>
              <a:rPr lang="sv-SE" sz="1333"/>
              <a:t>R2 är ett mått på i vilken grad frågorna under respektive serviceområde förklarar det övergripande NKI-värdet. R2-värdet för Landsbygdskommun med besöksnäring totalt är 90 %, vilket är en mycket hög förklaringsgrad. Ett lägre R2 indikerar att det finns faktorer eller omständigheter som påverkar NKI-värdet som inte har täckts in av enkätens frågor. Exempelvis en negativ debatt om kommunen i lokala media som inte har något med servicen i myndighetsutövningen att göra.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15</a:t>
            </a:fld>
            <a:endParaRPr lang="sv-SE"/>
          </a:p>
        </p:txBody>
      </p:sp>
      <p:sp>
        <p:nvSpPr>
          <p:cNvPr id="2" name="Platshållare för sidfot 1">
            <a:extLst>
              <a:ext uri="{FF2B5EF4-FFF2-40B4-BE49-F238E27FC236}">
                <a16:creationId xmlns:a16="http://schemas.microsoft.com/office/drawing/2014/main" id="{5B972583-9FCB-45A2-913C-5416815909C1}"/>
              </a:ext>
            </a:extLst>
          </p:cNvPr>
          <p:cNvSpPr>
            <a:spLocks noGrp="1"/>
          </p:cNvSpPr>
          <p:nvPr>
            <p:ph type="ftr" sz="quarter" idx="20"/>
          </p:nvPr>
        </p:nvSpPr>
        <p:spPr>
          <a:xfrm>
            <a:off x="564746" y="6356351"/>
            <a:ext cx="7144592" cy="366183"/>
          </a:xfrm>
        </p:spPr>
        <p:txBody>
          <a:bodyPr/>
          <a:lstStyle/>
          <a:p>
            <a:r>
              <a:rPr lang="sv-SE"/>
              <a:t>*Effektmåtten som visas är för kommungrupp ”Landsbygdskommun med besöksnäring” eftersom effektmåtten för Storuman inte var tillräckligt tillförlitliga på grund av för låg bas och/eller förklaringsgrad.</a:t>
            </a:r>
          </a:p>
        </p:txBody>
      </p:sp>
      <p:pic>
        <p:nvPicPr>
          <p:cNvPr id="11" name="New picture"/>
          <p:cNvPicPr/>
          <p:nvPr/>
        </p:nvPicPr>
        <p:blipFill>
          <a:blip r:embed="rId2"/>
          <a:stretch>
            <a:fillRect/>
          </a:stretch>
        </p:blipFill>
        <p:spPr>
          <a:xfrm>
            <a:off x="355600" y="1803400"/>
            <a:ext cx="5372100" cy="4089400"/>
          </a:xfrm>
          <a:prstGeom prst="rect">
            <a:avLst/>
          </a:prstGeom>
        </p:spPr>
      </p:pic>
    </p:spTree>
    <p:extLst>
      <p:ext uri="{BB962C8B-B14F-4D97-AF65-F5344CB8AC3E}">
        <p14:creationId xmlns:p14="http://schemas.microsoft.com/office/powerpoint/2010/main" val="115934499"/>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sz="2400"/>
              <a:t>*Landsbygdskommun med besöksnäring Totalt 2022</a:t>
            </a:r>
            <a:br>
              <a:rPr lang="sv-SE" sz="2400"/>
            </a:br>
            <a:r>
              <a:rPr lang="sv-SE" sz="2400"/>
              <a:t>Prioriteringsmatris</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16</a:t>
            </a:fld>
            <a:endParaRPr lang="sv-SE"/>
          </a:p>
        </p:txBody>
      </p:sp>
      <p:sp>
        <p:nvSpPr>
          <p:cNvPr id="2" name="Platshållare för sidfot 1">
            <a:extLst>
              <a:ext uri="{FF2B5EF4-FFF2-40B4-BE49-F238E27FC236}">
                <a16:creationId xmlns:a16="http://schemas.microsoft.com/office/drawing/2014/main" id="{5B972583-9FCB-45A2-913C-5416815909C1}"/>
              </a:ext>
            </a:extLst>
          </p:cNvPr>
          <p:cNvSpPr>
            <a:spLocks noGrp="1"/>
          </p:cNvSpPr>
          <p:nvPr>
            <p:ph type="ftr" sz="quarter" idx="20"/>
          </p:nvPr>
        </p:nvSpPr>
        <p:spPr>
          <a:xfrm>
            <a:off x="564747" y="6356351"/>
            <a:ext cx="7247067" cy="366183"/>
          </a:xfrm>
        </p:spPr>
        <p:txBody>
          <a:bodyPr/>
          <a:lstStyle/>
          <a:p>
            <a:r>
              <a:rPr lang="sv-SE"/>
              <a:t>*Effektmåtten som visas är för kommungrupp ”Landsbygdskommun med besöksnäring” då effektmåtten för Storuman inte var tillräckligt tillförlitliga på grund av för låg bas och/eller förklaringsgrad.</a:t>
            </a:r>
          </a:p>
        </p:txBody>
      </p:sp>
      <p:sp>
        <p:nvSpPr>
          <p:cNvPr id="6" name="Platshållare för innehåll 5">
            <a:extLst>
              <a:ext uri="{FF2B5EF4-FFF2-40B4-BE49-F238E27FC236}">
                <a16:creationId xmlns:a16="http://schemas.microsoft.com/office/drawing/2014/main" id="{615EC93E-52EB-4CEA-A04B-92BDB6BD89B6}"/>
              </a:ext>
            </a:extLst>
          </p:cNvPr>
          <p:cNvSpPr>
            <a:spLocks noGrp="1"/>
          </p:cNvSpPr>
          <p:nvPr>
            <p:ph sz="quarter" idx="19"/>
          </p:nvPr>
        </p:nvSpPr>
        <p:spPr>
          <a:xfrm>
            <a:off x="7701455" y="1371600"/>
            <a:ext cx="3831041" cy="4795736"/>
          </a:xfrm>
        </p:spPr>
        <p:txBody>
          <a:bodyPr/>
          <a:lstStyle/>
          <a:p>
            <a:pPr>
              <a:spcBef>
                <a:spcPts val="667"/>
              </a:spcBef>
            </a:pPr>
            <a:r>
              <a:rPr lang="sv-SE" sz="1200" b="1"/>
              <a:t>I prioriteringsmatrisen delas de sex serviceområdena in i fyra olika kategorier baserade på betygsindex och effektmått enligt följande:</a:t>
            </a:r>
          </a:p>
          <a:p>
            <a:pPr>
              <a:spcBef>
                <a:spcPts val="667"/>
              </a:spcBef>
            </a:pPr>
            <a:r>
              <a:rPr lang="sv-SE" sz="1200" b="1">
                <a:solidFill>
                  <a:schemeClr val="accent6"/>
                </a:solidFill>
              </a:rPr>
              <a:t>Vårda</a:t>
            </a:r>
            <a:r>
              <a:rPr lang="sv-SE" sz="1200"/>
              <a:t> – Serviceområden inom denna kategori upplevs som viktiga, och har också fått ett bra betyg. Detta resultat bör bibehållas och om effektmåttet är högt även förbättras.</a:t>
            </a:r>
          </a:p>
          <a:p>
            <a:pPr>
              <a:spcBef>
                <a:spcPts val="667"/>
              </a:spcBef>
            </a:pPr>
            <a:r>
              <a:rPr lang="sv-SE" sz="1200" b="1">
                <a:solidFill>
                  <a:schemeClr val="accent2"/>
                </a:solidFill>
              </a:rPr>
              <a:t>Prioritera</a:t>
            </a:r>
            <a:r>
              <a:rPr lang="sv-SE" sz="1200"/>
              <a:t> – Serviceområden inom denna kategori är av stor vikt att förbättra. De har hög inverkan på det totala NKI-värdet samtidigt som de ges förhållandevis låga betyg.</a:t>
            </a:r>
          </a:p>
          <a:p>
            <a:pPr>
              <a:spcBef>
                <a:spcPts val="667"/>
              </a:spcBef>
            </a:pPr>
            <a:r>
              <a:rPr lang="sv-SE" sz="1200" b="1">
                <a:solidFill>
                  <a:schemeClr val="accent3"/>
                </a:solidFill>
              </a:rPr>
              <a:t>Lägre prioritet </a:t>
            </a:r>
            <a:r>
              <a:rPr lang="sv-SE" sz="1200"/>
              <a:t>– Serviceområden med låga betyg, men med lägre påverkan på det totala NKI-värdet. Förbättringar kan vara önskvärda, men är inte lika viktiga som serviceområden inom kategorin ”Prioritera”.</a:t>
            </a:r>
          </a:p>
          <a:p>
            <a:pPr>
              <a:spcBef>
                <a:spcPts val="667"/>
              </a:spcBef>
            </a:pPr>
            <a:r>
              <a:rPr lang="sv-SE" sz="1200" b="1">
                <a:solidFill>
                  <a:schemeClr val="accent5"/>
                </a:solidFill>
              </a:rPr>
              <a:t>Bevaka</a:t>
            </a:r>
            <a:r>
              <a:rPr lang="sv-SE" sz="1200"/>
              <a:t> – Serviceområden inom denna kategori kräver i dagsläget ingen direkt åtgärd, då prestationen är relativt god samtidigt som det finns viktigare områden att prioritera.</a:t>
            </a:r>
          </a:p>
        </p:txBody>
      </p:sp>
      <p:pic>
        <p:nvPicPr>
          <p:cNvPr id="11" name="New picture"/>
          <p:cNvPicPr/>
          <p:nvPr/>
        </p:nvPicPr>
        <p:blipFill>
          <a:blip r:embed="rId2"/>
          <a:stretch>
            <a:fillRect/>
          </a:stretch>
        </p:blipFill>
        <p:spPr>
          <a:xfrm>
            <a:off x="355600" y="1524000"/>
            <a:ext cx="7035800" cy="4737100"/>
          </a:xfrm>
          <a:prstGeom prst="rect">
            <a:avLst/>
          </a:prstGeom>
        </p:spPr>
      </p:pic>
    </p:spTree>
    <p:extLst>
      <p:ext uri="{BB962C8B-B14F-4D97-AF65-F5344CB8AC3E}">
        <p14:creationId xmlns:p14="http://schemas.microsoft.com/office/powerpoint/2010/main" val="2307506655"/>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Totalt</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17</a:t>
            </a:fld>
            <a:endParaRPr lang="sv-SE"/>
          </a:p>
        </p:txBody>
      </p:sp>
      <p:pic>
        <p:nvPicPr>
          <p:cNvPr id="11" name="New picture"/>
          <p:cNvPicPr/>
          <p:nvPr/>
        </p:nvPicPr>
        <p:blipFill>
          <a:blip r:embed="rId2"/>
          <a:stretch>
            <a:fillRect/>
          </a:stretch>
        </p:blipFill>
        <p:spPr>
          <a:xfrm>
            <a:off x="355600" y="1524000"/>
            <a:ext cx="5372100" cy="2565400"/>
          </a:xfrm>
          <a:prstGeom prst="rect">
            <a:avLst/>
          </a:prstGeom>
        </p:spPr>
      </p:pic>
      <p:pic>
        <p:nvPicPr>
          <p:cNvPr id="12" name="New picture"/>
          <p:cNvPicPr/>
          <p:nvPr/>
        </p:nvPicPr>
        <p:blipFill>
          <a:blip r:embed="rId3"/>
          <a:stretch>
            <a:fillRect/>
          </a:stretch>
        </p:blipFill>
        <p:spPr>
          <a:xfrm>
            <a:off x="6096000" y="1524000"/>
            <a:ext cx="5372100" cy="37973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Totalt</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18</a:t>
            </a:fld>
            <a:endParaRPr lang="sv-SE"/>
          </a:p>
        </p:txBody>
      </p:sp>
      <p:pic>
        <p:nvPicPr>
          <p:cNvPr id="11" name="New picture"/>
          <p:cNvPicPr/>
          <p:nvPr/>
        </p:nvPicPr>
        <p:blipFill>
          <a:blip r:embed="rId2"/>
          <a:stretch>
            <a:fillRect/>
          </a:stretch>
        </p:blipFill>
        <p:spPr>
          <a:xfrm>
            <a:off x="355600" y="1524000"/>
            <a:ext cx="5372100" cy="4610100"/>
          </a:xfrm>
          <a:prstGeom prst="rect">
            <a:avLst/>
          </a:prstGeom>
        </p:spPr>
      </p:pic>
      <p:pic>
        <p:nvPicPr>
          <p:cNvPr id="12" name="New picture"/>
          <p:cNvPicPr/>
          <p:nvPr/>
        </p:nvPicPr>
        <p:blipFill>
          <a:blip r:embed="rId3"/>
          <a:stretch>
            <a:fillRect/>
          </a:stretch>
        </p:blipFill>
        <p:spPr>
          <a:xfrm>
            <a:off x="6096000" y="1524000"/>
            <a:ext cx="5372100" cy="37973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2" name="Platshållare för bild 11" descr="En bild som visar järnvägstunnel, valv&#10;&#10;Automatiskt genererad beskrivning">
            <a:extLst>
              <a:ext uri="{FF2B5EF4-FFF2-40B4-BE49-F238E27FC236}">
                <a16:creationId xmlns:a16="http://schemas.microsoft.com/office/drawing/2014/main" id="{2F5D6113-DEFB-4807-B3FC-B739AFEA7CCC}"/>
              </a:ext>
            </a:extLst>
          </p:cNvPr>
          <p:cNvPicPr>
            <a:picLocks noGrp="1" noChangeAspect="1"/>
          </p:cNvPicPr>
          <p:nvPr>
            <p:ph type="pic" sz="quarter" idx="10"/>
          </p:nvPr>
        </p:nvPicPr>
        <p:blipFill>
          <a:blip r:embed="rId2"/>
          <a:stretch>
            <a:fillRect/>
          </a:stretch>
        </p:blipFill>
        <p:spPr/>
      </p:pic>
      <p:sp>
        <p:nvSpPr>
          <p:cNvPr id="7" name="Rubrik 6">
            <a:extLst>
              <a:ext uri="{FF2B5EF4-FFF2-40B4-BE49-F238E27FC236}">
                <a16:creationId xmlns:a16="http://schemas.microsoft.com/office/drawing/2014/main" id="{63E98C89-490C-4B07-AD90-AB9CDD948741}"/>
              </a:ext>
            </a:extLst>
          </p:cNvPr>
          <p:cNvSpPr>
            <a:spLocks noGrp="1"/>
          </p:cNvSpPr>
          <p:nvPr>
            <p:ph type="title"/>
          </p:nvPr>
        </p:nvSpPr>
        <p:spPr/>
        <p:txBody>
          <a:bodyPr/>
          <a:lstStyle/>
          <a:p>
            <a:r>
              <a:rPr lang="sv-SE"/>
              <a:t>Innehåll</a:t>
            </a:r>
          </a:p>
        </p:txBody>
      </p:sp>
      <p:sp>
        <p:nvSpPr>
          <p:cNvPr id="8" name="Platshållare för text 7">
            <a:extLst>
              <a:ext uri="{FF2B5EF4-FFF2-40B4-BE49-F238E27FC236}">
                <a16:creationId xmlns:a16="http://schemas.microsoft.com/office/drawing/2014/main" id="{5AAB4FF8-5E11-4551-92CC-C85BDB6D00F5}"/>
              </a:ext>
            </a:extLst>
          </p:cNvPr>
          <p:cNvSpPr>
            <a:spLocks noGrp="1"/>
          </p:cNvSpPr>
          <p:nvPr>
            <p:ph type="body" sz="quarter" idx="13"/>
          </p:nvPr>
        </p:nvSpPr>
        <p:spPr>
          <a:xfrm>
            <a:off x="7455107" y="2086362"/>
            <a:ext cx="3947411" cy="3681577"/>
          </a:xfrm>
        </p:spPr>
        <p:txBody>
          <a:bodyPr/>
          <a:lstStyle/>
          <a:p>
            <a:pPr lvl="1">
              <a:tabLst>
                <a:tab pos="3348483" algn="r"/>
                <a:tab pos="5147605" algn="r"/>
              </a:tabLst>
            </a:pPr>
            <a:r>
              <a:rPr lang="sv-SE"/>
              <a:t>Fakta om undersökningen	2</a:t>
            </a:r>
          </a:p>
          <a:p>
            <a:pPr lvl="1">
              <a:tabLst>
                <a:tab pos="3348483" algn="r"/>
                <a:tab pos="5147605" algn="r"/>
              </a:tabLst>
            </a:pPr>
            <a:r>
              <a:rPr lang="sv-SE"/>
              <a:t>Totalt 	9</a:t>
            </a:r>
          </a:p>
          <a:p>
            <a:pPr lvl="1">
              <a:tabLst>
                <a:tab pos="3348483" algn="r"/>
                <a:tab pos="5147605" algn="r"/>
              </a:tabLst>
            </a:pPr>
            <a:r>
              <a:rPr lang="sv-SE"/>
              <a:t>Jämförelser mellan grupper 	24</a:t>
            </a:r>
          </a:p>
          <a:p>
            <a:pPr lvl="1">
              <a:tabLst>
                <a:tab pos="3348483" algn="r"/>
                <a:tab pos="5147605" algn="r"/>
              </a:tabLst>
            </a:pPr>
            <a:r>
              <a:rPr lang="sv-SE"/>
              <a:t>Bygglov 	37</a:t>
            </a:r>
          </a:p>
          <a:p>
            <a:pPr lvl="1">
              <a:tabLst>
                <a:tab pos="3348483" algn="r"/>
                <a:tab pos="5147605" algn="r"/>
              </a:tabLst>
            </a:pPr>
            <a:r>
              <a:rPr lang="sv-SE"/>
              <a:t>Miljö- och hälsoskydd 	51</a:t>
            </a:r>
          </a:p>
          <a:p>
            <a:pPr lvl="1">
              <a:tabLst>
                <a:tab pos="3348483" algn="r"/>
                <a:tab pos="5147605" algn="r"/>
              </a:tabLst>
            </a:pPr>
            <a:r>
              <a:rPr lang="sv-SE"/>
              <a:t>Livsmedelskontroll 	63</a:t>
            </a:r>
          </a:p>
          <a:p>
            <a:pPr lvl="1">
              <a:tabLst>
                <a:tab pos="3348483" algn="r"/>
                <a:tab pos="5147605" algn="r"/>
              </a:tabLst>
            </a:pPr>
            <a:r>
              <a:rPr lang="sv-SE"/>
              <a:t>Serveringstillstånd 	76</a:t>
            </a:r>
          </a:p>
          <a:p>
            <a:pPr lvl="1">
              <a:tabLst>
                <a:tab pos="3348483" algn="r"/>
                <a:tab pos="5147605" algn="r"/>
              </a:tabLst>
            </a:pPr>
            <a:r>
              <a:rPr lang="sv-SE"/>
              <a:t>Modellbeskrivning	85</a:t>
            </a:r>
          </a:p>
          <a:p>
            <a:pPr lvl="1">
              <a:tabLst>
                <a:tab pos="3348483" algn="r"/>
                <a:tab pos="5147605" algn="r"/>
              </a:tabLst>
            </a:pPr>
            <a:r>
              <a:rPr lang="sv-SE"/>
              <a:t>	</a:t>
            </a:r>
          </a:p>
          <a:p>
            <a:pPr lvl="1">
              <a:tabLst>
                <a:tab pos="3348483" algn="r"/>
                <a:tab pos="5147605" algn="r"/>
              </a:tabLst>
            </a:pPr>
            <a:r>
              <a:rPr lang="sv-SE"/>
              <a:t>	</a:t>
            </a:r>
          </a:p>
          <a:p>
            <a:pPr lvl="1">
              <a:tabLst>
                <a:tab pos="3348483" algn="r"/>
                <a:tab pos="5147605" algn="r"/>
              </a:tabLst>
            </a:pPr>
            <a:r>
              <a:rPr lang="sv-SE"/>
              <a:t>	</a:t>
            </a:r>
          </a:p>
          <a:p>
            <a:pPr lvl="1">
              <a:tabLst>
                <a:tab pos="3348483" algn="r"/>
                <a:tab pos="5147605" algn="r"/>
              </a:tabLst>
            </a:pPr>
            <a:r>
              <a:rPr lang="sv-SE"/>
              <a:t>	</a:t>
            </a:r>
          </a:p>
        </p:txBody>
      </p:sp>
    </p:spTree>
    <p:extLst>
      <p:ext uri="{BB962C8B-B14F-4D97-AF65-F5344CB8AC3E}">
        <p14:creationId xmlns:p14="http://schemas.microsoft.com/office/powerpoint/2010/main" val="709191967"/>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Totalt</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19</a:t>
            </a:fld>
            <a:endParaRPr lang="sv-SE"/>
          </a:p>
        </p:txBody>
      </p:sp>
      <p:pic>
        <p:nvPicPr>
          <p:cNvPr id="11" name="New picture"/>
          <p:cNvPicPr/>
          <p:nvPr/>
        </p:nvPicPr>
        <p:blipFill>
          <a:blip r:embed="rId2"/>
          <a:stretch>
            <a:fillRect/>
          </a:stretch>
        </p:blipFill>
        <p:spPr>
          <a:xfrm>
            <a:off x="355600" y="1524000"/>
            <a:ext cx="5372100" cy="2159000"/>
          </a:xfrm>
          <a:prstGeom prst="rect">
            <a:avLst/>
          </a:prstGeom>
        </p:spPr>
      </p:pic>
      <p:pic>
        <p:nvPicPr>
          <p:cNvPr id="12" name="New picture"/>
          <p:cNvPicPr/>
          <p:nvPr/>
        </p:nvPicPr>
        <p:blipFill>
          <a:blip r:embed="rId3"/>
          <a:stretch>
            <a:fillRect/>
          </a:stretch>
        </p:blipFill>
        <p:spPr>
          <a:xfrm>
            <a:off x="6096000" y="1524000"/>
            <a:ext cx="5372100" cy="21590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Totalt</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20</a:t>
            </a:fld>
            <a:endParaRPr lang="sv-SE"/>
          </a:p>
        </p:txBody>
      </p:sp>
      <p:pic>
        <p:nvPicPr>
          <p:cNvPr id="11" name="New picture"/>
          <p:cNvPicPr/>
          <p:nvPr/>
        </p:nvPicPr>
        <p:blipFill>
          <a:blip r:embed="rId2"/>
          <a:stretch>
            <a:fillRect/>
          </a:stretch>
        </p:blipFill>
        <p:spPr>
          <a:xfrm>
            <a:off x="355600" y="1524000"/>
            <a:ext cx="5372100" cy="3390900"/>
          </a:xfrm>
          <a:prstGeom prst="rect">
            <a:avLst/>
          </a:prstGeom>
        </p:spPr>
      </p:pic>
      <p:pic>
        <p:nvPicPr>
          <p:cNvPr id="12" name="New picture"/>
          <p:cNvPicPr/>
          <p:nvPr/>
        </p:nvPicPr>
        <p:blipFill>
          <a:blip r:embed="rId3"/>
          <a:stretch>
            <a:fillRect/>
          </a:stretch>
        </p:blipFill>
        <p:spPr>
          <a:xfrm>
            <a:off x="6096000" y="1524000"/>
            <a:ext cx="5372100" cy="25654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Totalt</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21</a:t>
            </a:fld>
            <a:endParaRPr lang="sv-SE"/>
          </a:p>
        </p:txBody>
      </p:sp>
      <p:pic>
        <p:nvPicPr>
          <p:cNvPr id="11" name="New picture"/>
          <p:cNvPicPr/>
          <p:nvPr/>
        </p:nvPicPr>
        <p:blipFill>
          <a:blip r:embed="rId2"/>
          <a:stretch>
            <a:fillRect/>
          </a:stretch>
        </p:blipFill>
        <p:spPr>
          <a:xfrm>
            <a:off x="355600" y="1524000"/>
            <a:ext cx="5372100" cy="33909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Totalt</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22</a:t>
            </a:fld>
            <a:endParaRPr lang="sv-SE"/>
          </a:p>
        </p:txBody>
      </p:sp>
      <p:pic>
        <p:nvPicPr>
          <p:cNvPr id="11" name="New picture"/>
          <p:cNvPicPr/>
          <p:nvPr/>
        </p:nvPicPr>
        <p:blipFill>
          <a:blip r:embed="rId2"/>
          <a:stretch>
            <a:fillRect/>
          </a:stretch>
        </p:blipFill>
        <p:spPr>
          <a:xfrm>
            <a:off x="355600" y="1524000"/>
            <a:ext cx="5372100" cy="1752600"/>
          </a:xfrm>
          <a:prstGeom prst="rect">
            <a:avLst/>
          </a:prstGeom>
        </p:spPr>
      </p:pic>
      <p:pic>
        <p:nvPicPr>
          <p:cNvPr id="12" name="New picture"/>
          <p:cNvPicPr/>
          <p:nvPr/>
        </p:nvPicPr>
        <p:blipFill>
          <a:blip r:embed="rId3"/>
          <a:stretch>
            <a:fillRect/>
          </a:stretch>
        </p:blipFill>
        <p:spPr>
          <a:xfrm>
            <a:off x="6096000" y="1524000"/>
            <a:ext cx="5372100" cy="17526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Totalt</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23</a:t>
            </a:fld>
            <a:endParaRPr lang="sv-SE"/>
          </a:p>
        </p:txBody>
      </p:sp>
      <p:pic>
        <p:nvPicPr>
          <p:cNvPr id="11" name="New picture"/>
          <p:cNvPicPr/>
          <p:nvPr/>
        </p:nvPicPr>
        <p:blipFill>
          <a:blip r:embed="rId2"/>
          <a:stretch>
            <a:fillRect/>
          </a:stretch>
        </p:blipFill>
        <p:spPr>
          <a:xfrm>
            <a:off x="355600" y="1524000"/>
            <a:ext cx="4508500" cy="4902200"/>
          </a:xfrm>
          <a:prstGeom prst="rect">
            <a:avLst/>
          </a:prstGeom>
        </p:spPr>
      </p:pic>
      <p:pic>
        <p:nvPicPr>
          <p:cNvPr id="12" name="New picture"/>
          <p:cNvPicPr/>
          <p:nvPr/>
        </p:nvPicPr>
        <p:blipFill>
          <a:blip r:embed="rId3"/>
          <a:stretch>
            <a:fillRect/>
          </a:stretch>
        </p:blipFill>
        <p:spPr>
          <a:xfrm>
            <a:off x="6096000" y="1524000"/>
            <a:ext cx="4508500" cy="49022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latshållare för bild 4">
            <a:extLst>
              <a:ext uri="{FF2B5EF4-FFF2-40B4-BE49-F238E27FC236}">
                <a16:creationId xmlns:a16="http://schemas.microsoft.com/office/drawing/2014/main" id="{004CD26B-C26B-4110-A2F5-604DA9A77A68}"/>
              </a:ext>
            </a:extLst>
          </p:cNvPr>
          <p:cNvPicPr>
            <a:picLocks noGrp="1" noChangeAspect="1"/>
          </p:cNvPicPr>
          <p:nvPr>
            <p:ph type="pic" sz="quarter" idx="10"/>
          </p:nvPr>
        </p:nvPicPr>
        <p:blipFill>
          <a:blip r:embed="rId2"/>
          <a:stretch>
            <a:fillRect/>
          </a:stretch>
        </p:blipFill>
        <p:spPr/>
      </p:pic>
      <p:sp>
        <p:nvSpPr>
          <p:cNvPr id="3" name="Rubrik 2">
            <a:extLst>
              <a:ext uri="{FF2B5EF4-FFF2-40B4-BE49-F238E27FC236}">
                <a16:creationId xmlns:a16="http://schemas.microsoft.com/office/drawing/2014/main" id="{D0AF5527-E666-4605-B08D-CE988DC92F04}"/>
              </a:ext>
            </a:extLst>
          </p:cNvPr>
          <p:cNvSpPr>
            <a:spLocks noGrp="1"/>
          </p:cNvSpPr>
          <p:nvPr>
            <p:ph type="title"/>
          </p:nvPr>
        </p:nvSpPr>
        <p:spPr>
          <a:xfrm>
            <a:off x="567468" y="775859"/>
            <a:ext cx="8081233" cy="1530344"/>
          </a:xfrm>
        </p:spPr>
        <p:txBody>
          <a:bodyPr/>
          <a:lstStyle/>
          <a:p>
            <a:r>
              <a:rPr lang="sv-SE" sz="5400">
                <a:solidFill>
                  <a:schemeClr val="accent5">
                    <a:lumMod val="60000"/>
                    <a:lumOff val="40000"/>
                  </a:schemeClr>
                </a:solidFill>
              </a:rPr>
              <a:t>Jämförelser mellan grupper</a:t>
            </a:r>
          </a:p>
        </p:txBody>
      </p:sp>
    </p:spTree>
    <p:extLst>
      <p:ext uri="{BB962C8B-B14F-4D97-AF65-F5344CB8AC3E}">
        <p14:creationId xmlns:p14="http://schemas.microsoft.com/office/powerpoint/2010/main" val="1954287457"/>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Jämförelser mellan grupper</a:t>
            </a:r>
            <a:br>
              <a:rPr lang="sv-SE"/>
            </a:br>
            <a:r>
              <a:rPr lang="sv-SE"/>
              <a:t>Kön</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25</a:t>
            </a:fld>
            <a:endParaRPr lang="sv-SE"/>
          </a:p>
        </p:txBody>
      </p:sp>
      <p:pic>
        <p:nvPicPr>
          <p:cNvPr id="11" name="New picture"/>
          <p:cNvPicPr/>
          <p:nvPr/>
        </p:nvPicPr>
        <p:blipFill>
          <a:blip r:embed="rId2"/>
          <a:stretch>
            <a:fillRect/>
          </a:stretch>
        </p:blipFill>
        <p:spPr>
          <a:xfrm>
            <a:off x="355600" y="1524000"/>
            <a:ext cx="6705600" cy="2882900"/>
          </a:xfrm>
          <a:prstGeom prst="rect">
            <a:avLst/>
          </a:prstGeom>
        </p:spPr>
      </p:pic>
      <p:sp>
        <p:nvSpPr>
          <p:cNvPr id="12" name="Platshållare för sidfot 2"/>
          <p:cNvSpPr>
            <a:spLocks noGrp="1"/>
          </p:cNvSpPr>
          <p:nvPr>
            <p:ph type="ftr" sz="quarter" idx="20"/>
          </p:nvPr>
        </p:nvSpPr>
        <p:spPr/>
        <p:txBody>
          <a:bodyPr/>
          <a:lstStyle/>
          <a:p>
            <a:r>
              <a:t>Färgmarkeringar indikerar </a:t>
            </a:r>
            <a:r>
              <a:rPr>
                <a:solidFill>
                  <a:srgbClr val="008000"/>
                </a:solidFill>
              </a:rPr>
              <a:t>högsta</a:t>
            </a:r>
            <a:r>
              <a:t> och </a:t>
            </a:r>
            <a:r>
              <a:rPr>
                <a:solidFill>
                  <a:srgbClr val="FF0000"/>
                </a:solidFill>
              </a:rPr>
              <a:t>lägsta</a:t>
            </a:r>
            <a:r>
              <a:t> resultatet för respektive index (radvis jämförelse).</a:t>
            </a:r>
          </a:p>
        </p:txBody>
      </p:sp>
    </p:spTree>
    <p:extLst>
      <p:ext uri="{BB962C8B-B14F-4D97-AF65-F5344CB8AC3E}">
        <p14:creationId xmlns:p14="http://schemas.microsoft.com/office/powerpoint/2010/main" val="2066744890"/>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Jämförelser mellan grupper</a:t>
            </a:r>
            <a:br>
              <a:rPr lang="sv-SE"/>
            </a:br>
            <a:r>
              <a:rPr lang="sv-SE"/>
              <a:t>Ålder</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26</a:t>
            </a:fld>
            <a:endParaRPr lang="sv-SE"/>
          </a:p>
        </p:txBody>
      </p:sp>
      <p:pic>
        <p:nvPicPr>
          <p:cNvPr id="11" name="New picture"/>
          <p:cNvPicPr/>
          <p:nvPr/>
        </p:nvPicPr>
        <p:blipFill>
          <a:blip r:embed="rId2"/>
          <a:stretch>
            <a:fillRect/>
          </a:stretch>
        </p:blipFill>
        <p:spPr>
          <a:xfrm>
            <a:off x="355600" y="1524000"/>
            <a:ext cx="11468100" cy="2832100"/>
          </a:xfrm>
          <a:prstGeom prst="rect">
            <a:avLst/>
          </a:prstGeom>
        </p:spPr>
      </p:pic>
      <p:sp>
        <p:nvSpPr>
          <p:cNvPr id="12" name="Platshållare för sidfot 2"/>
          <p:cNvSpPr>
            <a:spLocks noGrp="1"/>
          </p:cNvSpPr>
          <p:nvPr>
            <p:ph type="ftr" sz="quarter" idx="20"/>
          </p:nvPr>
        </p:nvSpPr>
        <p:spPr/>
        <p:txBody>
          <a:bodyPr/>
          <a:lstStyle/>
          <a:p>
            <a:r>
              <a:t>Färgmarkeringar indikerar </a:t>
            </a:r>
            <a:r>
              <a:rPr>
                <a:solidFill>
                  <a:srgbClr val="008000"/>
                </a:solidFill>
              </a:rPr>
              <a:t>högsta</a:t>
            </a:r>
            <a:r>
              <a:t> och </a:t>
            </a:r>
            <a:r>
              <a:rPr>
                <a:solidFill>
                  <a:srgbClr val="FF0000"/>
                </a:solidFill>
              </a:rPr>
              <a:t>lägsta</a:t>
            </a:r>
            <a:r>
              <a:t> resultatet för respektive index (radvis jämförelse).</a:t>
            </a:r>
          </a:p>
        </p:txBody>
      </p:sp>
    </p:spTree>
    <p:extLst>
      <p:ext uri="{BB962C8B-B14F-4D97-AF65-F5344CB8AC3E}">
        <p14:creationId xmlns:p14="http://schemas.microsoft.com/office/powerpoint/2010/main" val="2066744890"/>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Jämförelser mellan grupper</a:t>
            </a:r>
            <a:br>
              <a:rPr lang="sv-SE"/>
            </a:br>
            <a:r>
              <a:rPr lang="sv-SE"/>
              <a:t>Bransch</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27</a:t>
            </a:fld>
            <a:endParaRPr lang="sv-SE"/>
          </a:p>
        </p:txBody>
      </p:sp>
      <p:pic>
        <p:nvPicPr>
          <p:cNvPr id="11" name="New picture"/>
          <p:cNvPicPr/>
          <p:nvPr/>
        </p:nvPicPr>
        <p:blipFill>
          <a:blip r:embed="rId2"/>
          <a:stretch>
            <a:fillRect/>
          </a:stretch>
        </p:blipFill>
        <p:spPr>
          <a:xfrm>
            <a:off x="355600" y="1524000"/>
            <a:ext cx="11468100" cy="2336800"/>
          </a:xfrm>
          <a:prstGeom prst="rect">
            <a:avLst/>
          </a:prstGeom>
        </p:spPr>
      </p:pic>
      <p:sp>
        <p:nvSpPr>
          <p:cNvPr id="12" name="Platshållare för sidfot 2"/>
          <p:cNvSpPr>
            <a:spLocks noGrp="1"/>
          </p:cNvSpPr>
          <p:nvPr>
            <p:ph type="ftr" sz="quarter" idx="20"/>
          </p:nvPr>
        </p:nvSpPr>
        <p:spPr/>
        <p:txBody>
          <a:bodyPr/>
          <a:lstStyle/>
          <a:p>
            <a:r>
              <a:t>Färgmarkeringar indikerar </a:t>
            </a:r>
            <a:r>
              <a:rPr>
                <a:solidFill>
                  <a:srgbClr val="008000"/>
                </a:solidFill>
              </a:rPr>
              <a:t>högsta</a:t>
            </a:r>
            <a:r>
              <a:t> och </a:t>
            </a:r>
            <a:r>
              <a:rPr>
                <a:solidFill>
                  <a:srgbClr val="FF0000"/>
                </a:solidFill>
              </a:rPr>
              <a:t>lägsta</a:t>
            </a:r>
            <a:r>
              <a:t> resultatet för respektive index (radvis jämförelse).</a:t>
            </a:r>
          </a:p>
        </p:txBody>
      </p:sp>
    </p:spTree>
    <p:extLst>
      <p:ext uri="{BB962C8B-B14F-4D97-AF65-F5344CB8AC3E}">
        <p14:creationId xmlns:p14="http://schemas.microsoft.com/office/powerpoint/2010/main" val="2066744890"/>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Jämförelser mellan grupper</a:t>
            </a:r>
            <a:br>
              <a:rPr lang="sv-SE"/>
            </a:br>
            <a:r>
              <a:rPr lang="sv-SE"/>
              <a:t>Antal anställda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28</a:t>
            </a:fld>
            <a:endParaRPr lang="sv-SE"/>
          </a:p>
        </p:txBody>
      </p:sp>
      <p:pic>
        <p:nvPicPr>
          <p:cNvPr id="11" name="New picture"/>
          <p:cNvPicPr/>
          <p:nvPr/>
        </p:nvPicPr>
        <p:blipFill>
          <a:blip r:embed="rId2"/>
          <a:stretch>
            <a:fillRect/>
          </a:stretch>
        </p:blipFill>
        <p:spPr>
          <a:xfrm>
            <a:off x="355600" y="1524000"/>
            <a:ext cx="11468100" cy="2832100"/>
          </a:xfrm>
          <a:prstGeom prst="rect">
            <a:avLst/>
          </a:prstGeom>
        </p:spPr>
      </p:pic>
      <p:sp>
        <p:nvSpPr>
          <p:cNvPr id="12" name="Platshållare för sidfot 2"/>
          <p:cNvSpPr>
            <a:spLocks noGrp="1"/>
          </p:cNvSpPr>
          <p:nvPr>
            <p:ph type="ftr" sz="quarter" idx="20"/>
          </p:nvPr>
        </p:nvSpPr>
        <p:spPr/>
        <p:txBody>
          <a:bodyPr/>
          <a:lstStyle/>
          <a:p>
            <a:r>
              <a:t>Färgmarkeringar indikerar </a:t>
            </a:r>
            <a:r>
              <a:rPr>
                <a:solidFill>
                  <a:srgbClr val="008000"/>
                </a:solidFill>
              </a:rPr>
              <a:t>högsta</a:t>
            </a:r>
            <a:r>
              <a:t> och </a:t>
            </a:r>
            <a:r>
              <a:rPr>
                <a:solidFill>
                  <a:srgbClr val="FF0000"/>
                </a:solidFill>
              </a:rPr>
              <a:t>lägsta</a:t>
            </a:r>
            <a:r>
              <a:t> resultatet för respektive index (radvis jämförelse).</a:t>
            </a:r>
          </a:p>
        </p:txBody>
      </p:sp>
    </p:spTree>
    <p:extLst>
      <p:ext uri="{BB962C8B-B14F-4D97-AF65-F5344CB8AC3E}">
        <p14:creationId xmlns:p14="http://schemas.microsoft.com/office/powerpoint/2010/main" val="2066744890"/>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latshållare för bild 4" descr="En bild som visar himmel, utomhus, stad&#10;&#10;Automatiskt genererad beskrivning">
            <a:extLst>
              <a:ext uri="{FF2B5EF4-FFF2-40B4-BE49-F238E27FC236}">
                <a16:creationId xmlns:a16="http://schemas.microsoft.com/office/drawing/2014/main" id="{30CE39ED-DFD7-4225-9718-14422434BCAB}"/>
              </a:ext>
            </a:extLst>
          </p:cNvPr>
          <p:cNvPicPr>
            <a:picLocks noGrp="1" noChangeAspect="1"/>
          </p:cNvPicPr>
          <p:nvPr>
            <p:ph type="pic" sz="quarter" idx="10"/>
          </p:nvPr>
        </p:nvPicPr>
        <p:blipFill>
          <a:blip r:embed="rId2"/>
          <a:stretch>
            <a:fillRect/>
          </a:stretch>
        </p:blipFill>
        <p:spPr/>
      </p:pic>
      <p:sp>
        <p:nvSpPr>
          <p:cNvPr id="3" name="Rubrik 2">
            <a:extLst>
              <a:ext uri="{FF2B5EF4-FFF2-40B4-BE49-F238E27FC236}">
                <a16:creationId xmlns:a16="http://schemas.microsoft.com/office/drawing/2014/main" id="{4433EAE9-B57B-4687-A624-CB86C84A61D8}"/>
              </a:ext>
            </a:extLst>
          </p:cNvPr>
          <p:cNvSpPr>
            <a:spLocks noGrp="1"/>
          </p:cNvSpPr>
          <p:nvPr>
            <p:ph type="title"/>
          </p:nvPr>
        </p:nvSpPr>
        <p:spPr>
          <a:xfrm>
            <a:off x="567468" y="775859"/>
            <a:ext cx="6087333" cy="1530344"/>
          </a:xfrm>
        </p:spPr>
        <p:txBody>
          <a:bodyPr/>
          <a:lstStyle/>
          <a:p>
            <a:r>
              <a:rPr lang="sv-SE">
                <a:solidFill>
                  <a:schemeClr val="accent3">
                    <a:lumMod val="60000"/>
                    <a:lumOff val="40000"/>
                  </a:schemeClr>
                </a:solidFill>
              </a:rPr>
              <a:t>Bakgrund</a:t>
            </a:r>
          </a:p>
        </p:txBody>
      </p:sp>
    </p:spTree>
    <p:extLst>
      <p:ext uri="{BB962C8B-B14F-4D97-AF65-F5344CB8AC3E}">
        <p14:creationId xmlns:p14="http://schemas.microsoft.com/office/powerpoint/2010/main" val="2862716652"/>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Jämförelser mellan grupper</a:t>
            </a:r>
            <a:br>
              <a:rPr lang="sv-SE"/>
            </a:br>
            <a:r>
              <a:rPr lang="sv-SE"/>
              <a:t>Beslut (tillstånd/anmälan)</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29</a:t>
            </a:fld>
            <a:endParaRPr lang="sv-SE"/>
          </a:p>
        </p:txBody>
      </p:sp>
      <p:pic>
        <p:nvPicPr>
          <p:cNvPr id="11" name="New picture"/>
          <p:cNvPicPr/>
          <p:nvPr/>
        </p:nvPicPr>
        <p:blipFill>
          <a:blip r:embed="rId2"/>
          <a:stretch>
            <a:fillRect/>
          </a:stretch>
        </p:blipFill>
        <p:spPr>
          <a:xfrm>
            <a:off x="355600" y="1524000"/>
            <a:ext cx="6705600" cy="2882900"/>
          </a:xfrm>
          <a:prstGeom prst="rect">
            <a:avLst/>
          </a:prstGeom>
        </p:spPr>
      </p:pic>
      <p:sp>
        <p:nvSpPr>
          <p:cNvPr id="12" name="Platshållare för sidfot 2"/>
          <p:cNvSpPr>
            <a:spLocks noGrp="1"/>
          </p:cNvSpPr>
          <p:nvPr>
            <p:ph type="ftr" sz="quarter" idx="20"/>
          </p:nvPr>
        </p:nvSpPr>
        <p:spPr/>
        <p:txBody>
          <a:bodyPr/>
          <a:lstStyle/>
          <a:p>
            <a:r>
              <a:t>Färgmarkeringar indikerar </a:t>
            </a:r>
            <a:r>
              <a:rPr>
                <a:solidFill>
                  <a:srgbClr val="008000"/>
                </a:solidFill>
              </a:rPr>
              <a:t>högsta</a:t>
            </a:r>
            <a:r>
              <a:t> och </a:t>
            </a:r>
            <a:r>
              <a:rPr>
                <a:solidFill>
                  <a:srgbClr val="FF0000"/>
                </a:solidFill>
              </a:rPr>
              <a:t>lägsta</a:t>
            </a:r>
            <a:r>
              <a:t> resultatet för respektive index (radvis jämförelse).</a:t>
            </a:r>
          </a:p>
        </p:txBody>
      </p:sp>
    </p:spTree>
    <p:extLst>
      <p:ext uri="{BB962C8B-B14F-4D97-AF65-F5344CB8AC3E}">
        <p14:creationId xmlns:p14="http://schemas.microsoft.com/office/powerpoint/2010/main" val="2066744890"/>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Jämförelser mellan grupper</a:t>
            </a:r>
            <a:br>
              <a:rPr lang="sv-SE"/>
            </a:br>
            <a:r>
              <a:rPr lang="sv-SE"/>
              <a:t>Beslut (tillsyn)</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30</a:t>
            </a:fld>
            <a:endParaRPr lang="sv-SE"/>
          </a:p>
        </p:txBody>
      </p:sp>
      <p:pic>
        <p:nvPicPr>
          <p:cNvPr id="11" name="New picture"/>
          <p:cNvPicPr/>
          <p:nvPr/>
        </p:nvPicPr>
        <p:blipFill>
          <a:blip r:embed="rId2"/>
          <a:stretch>
            <a:fillRect/>
          </a:stretch>
        </p:blipFill>
        <p:spPr>
          <a:xfrm>
            <a:off x="355600" y="1524000"/>
            <a:ext cx="6705600" cy="2882900"/>
          </a:xfrm>
          <a:prstGeom prst="rect">
            <a:avLst/>
          </a:prstGeom>
        </p:spPr>
      </p:pic>
      <p:sp>
        <p:nvSpPr>
          <p:cNvPr id="12" name="Platshållare för sidfot 2"/>
          <p:cNvSpPr>
            <a:spLocks noGrp="1"/>
          </p:cNvSpPr>
          <p:nvPr>
            <p:ph type="ftr" sz="quarter" idx="20"/>
          </p:nvPr>
        </p:nvSpPr>
        <p:spPr/>
        <p:txBody>
          <a:bodyPr/>
          <a:lstStyle/>
          <a:p>
            <a:r>
              <a:t>Färgmarkeringar indikerar </a:t>
            </a:r>
            <a:r>
              <a:rPr>
                <a:solidFill>
                  <a:srgbClr val="008000"/>
                </a:solidFill>
              </a:rPr>
              <a:t>högsta</a:t>
            </a:r>
            <a:r>
              <a:t> och </a:t>
            </a:r>
            <a:r>
              <a:rPr>
                <a:solidFill>
                  <a:srgbClr val="FF0000"/>
                </a:solidFill>
              </a:rPr>
              <a:t>lägsta</a:t>
            </a:r>
            <a:r>
              <a:t> resultatet för respektive index (radvis jämförelse).</a:t>
            </a:r>
          </a:p>
        </p:txBody>
      </p:sp>
    </p:spTree>
    <p:extLst>
      <p:ext uri="{BB962C8B-B14F-4D97-AF65-F5344CB8AC3E}">
        <p14:creationId xmlns:p14="http://schemas.microsoft.com/office/powerpoint/2010/main" val="2066744890"/>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Jämförelser mellan grupper</a:t>
            </a:r>
            <a:br>
              <a:rPr lang="sv-SE"/>
            </a:br>
            <a:r>
              <a:rPr lang="sv-SE"/>
              <a:t>Kontaktsätt</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31</a:t>
            </a:fld>
            <a:endParaRPr lang="sv-SE"/>
          </a:p>
        </p:txBody>
      </p:sp>
      <p:pic>
        <p:nvPicPr>
          <p:cNvPr id="11" name="New picture"/>
          <p:cNvPicPr/>
          <p:nvPr/>
        </p:nvPicPr>
        <p:blipFill>
          <a:blip r:embed="rId2"/>
          <a:stretch>
            <a:fillRect/>
          </a:stretch>
        </p:blipFill>
        <p:spPr>
          <a:xfrm>
            <a:off x="355600" y="1524000"/>
            <a:ext cx="11468100" cy="2832100"/>
          </a:xfrm>
          <a:prstGeom prst="rect">
            <a:avLst/>
          </a:prstGeom>
        </p:spPr>
      </p:pic>
      <p:sp>
        <p:nvSpPr>
          <p:cNvPr id="12" name="Platshållare för sidfot 2"/>
          <p:cNvSpPr>
            <a:spLocks noGrp="1"/>
          </p:cNvSpPr>
          <p:nvPr>
            <p:ph type="ftr" sz="quarter" idx="20"/>
          </p:nvPr>
        </p:nvSpPr>
        <p:spPr/>
        <p:txBody>
          <a:bodyPr/>
          <a:lstStyle/>
          <a:p>
            <a:r>
              <a:t>Färgmarkeringar indikerar </a:t>
            </a:r>
            <a:r>
              <a:rPr>
                <a:solidFill>
                  <a:srgbClr val="008000"/>
                </a:solidFill>
              </a:rPr>
              <a:t>högsta</a:t>
            </a:r>
            <a:r>
              <a:t> och </a:t>
            </a:r>
            <a:r>
              <a:rPr>
                <a:solidFill>
                  <a:srgbClr val="FF0000"/>
                </a:solidFill>
              </a:rPr>
              <a:t>lägsta</a:t>
            </a:r>
            <a:r>
              <a:t> resultatet för respektive index (radvis jämförelse).</a:t>
            </a:r>
          </a:p>
        </p:txBody>
      </p:sp>
    </p:spTree>
    <p:extLst>
      <p:ext uri="{BB962C8B-B14F-4D97-AF65-F5344CB8AC3E}">
        <p14:creationId xmlns:p14="http://schemas.microsoft.com/office/powerpoint/2010/main" val="2066744890"/>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Jämförelser mellan grupper</a:t>
            </a:r>
            <a:br>
              <a:rPr lang="sv-SE"/>
            </a:br>
            <a:r>
              <a:rPr lang="sv-SE"/>
              <a:t>Information om tjänster</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32</a:t>
            </a:fld>
            <a:endParaRPr lang="sv-SE"/>
          </a:p>
        </p:txBody>
      </p:sp>
      <p:pic>
        <p:nvPicPr>
          <p:cNvPr id="11" name="New picture"/>
          <p:cNvPicPr/>
          <p:nvPr/>
        </p:nvPicPr>
        <p:blipFill>
          <a:blip r:embed="rId2"/>
          <a:stretch>
            <a:fillRect/>
          </a:stretch>
        </p:blipFill>
        <p:spPr>
          <a:xfrm>
            <a:off x="355600" y="1524000"/>
            <a:ext cx="7899400" cy="2870200"/>
          </a:xfrm>
          <a:prstGeom prst="rect">
            <a:avLst/>
          </a:prstGeom>
        </p:spPr>
      </p:pic>
      <p:sp>
        <p:nvSpPr>
          <p:cNvPr id="12" name="Platshållare för sidfot 2"/>
          <p:cNvSpPr>
            <a:spLocks noGrp="1"/>
          </p:cNvSpPr>
          <p:nvPr>
            <p:ph type="ftr" sz="quarter" idx="20"/>
          </p:nvPr>
        </p:nvSpPr>
        <p:spPr/>
        <p:txBody>
          <a:bodyPr/>
          <a:lstStyle/>
          <a:p>
            <a:r>
              <a:t>Färgmarkeringar indikerar </a:t>
            </a:r>
            <a:r>
              <a:rPr>
                <a:solidFill>
                  <a:srgbClr val="008000"/>
                </a:solidFill>
              </a:rPr>
              <a:t>högsta</a:t>
            </a:r>
            <a:r>
              <a:t> och </a:t>
            </a:r>
            <a:r>
              <a:rPr>
                <a:solidFill>
                  <a:srgbClr val="FF0000"/>
                </a:solidFill>
              </a:rPr>
              <a:t>lägsta</a:t>
            </a:r>
            <a:r>
              <a:t> resultatet för respektive index (radvis jämförelse).</a:t>
            </a:r>
          </a:p>
        </p:txBody>
      </p:sp>
    </p:spTree>
    <p:extLst>
      <p:ext uri="{BB962C8B-B14F-4D97-AF65-F5344CB8AC3E}">
        <p14:creationId xmlns:p14="http://schemas.microsoft.com/office/powerpoint/2010/main" val="2066744890"/>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Jämförelser mellan grupper</a:t>
            </a:r>
            <a:br>
              <a:rPr lang="sv-SE"/>
            </a:br>
            <a:r>
              <a:rPr lang="sv-SE"/>
              <a:t>Avgift rimlig</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33</a:t>
            </a:fld>
            <a:endParaRPr lang="sv-SE"/>
          </a:p>
        </p:txBody>
      </p:sp>
      <p:pic>
        <p:nvPicPr>
          <p:cNvPr id="11" name="New picture"/>
          <p:cNvPicPr/>
          <p:nvPr/>
        </p:nvPicPr>
        <p:blipFill>
          <a:blip r:embed="rId2"/>
          <a:stretch>
            <a:fillRect/>
          </a:stretch>
        </p:blipFill>
        <p:spPr>
          <a:xfrm>
            <a:off x="355600" y="1524000"/>
            <a:ext cx="10287000" cy="2844800"/>
          </a:xfrm>
          <a:prstGeom prst="rect">
            <a:avLst/>
          </a:prstGeom>
        </p:spPr>
      </p:pic>
      <p:sp>
        <p:nvSpPr>
          <p:cNvPr id="12" name="Platshållare för sidfot 2"/>
          <p:cNvSpPr>
            <a:spLocks noGrp="1"/>
          </p:cNvSpPr>
          <p:nvPr>
            <p:ph type="ftr" sz="quarter" idx="20"/>
          </p:nvPr>
        </p:nvSpPr>
        <p:spPr/>
        <p:txBody>
          <a:bodyPr/>
          <a:lstStyle/>
          <a:p>
            <a:r>
              <a:t>Färgmarkeringar indikerar </a:t>
            </a:r>
            <a:r>
              <a:rPr>
                <a:solidFill>
                  <a:srgbClr val="008000"/>
                </a:solidFill>
              </a:rPr>
              <a:t>högsta</a:t>
            </a:r>
            <a:r>
              <a:t> och </a:t>
            </a:r>
            <a:r>
              <a:rPr>
                <a:solidFill>
                  <a:srgbClr val="FF0000"/>
                </a:solidFill>
              </a:rPr>
              <a:t>lägsta</a:t>
            </a:r>
            <a:r>
              <a:t> resultatet för respektive index (radvis jämförelse).</a:t>
            </a:r>
          </a:p>
        </p:txBody>
      </p:sp>
    </p:spTree>
    <p:extLst>
      <p:ext uri="{BB962C8B-B14F-4D97-AF65-F5344CB8AC3E}">
        <p14:creationId xmlns:p14="http://schemas.microsoft.com/office/powerpoint/2010/main" val="2066744890"/>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Jämförelser mellan grupper</a:t>
            </a:r>
            <a:br>
              <a:rPr lang="sv-SE"/>
            </a:br>
            <a:r>
              <a:rPr lang="sv-SE"/>
              <a:t>Erfarenhet</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34</a:t>
            </a:fld>
            <a:endParaRPr lang="sv-SE"/>
          </a:p>
        </p:txBody>
      </p:sp>
      <p:pic>
        <p:nvPicPr>
          <p:cNvPr id="11" name="New picture"/>
          <p:cNvPicPr/>
          <p:nvPr/>
        </p:nvPicPr>
        <p:blipFill>
          <a:blip r:embed="rId2"/>
          <a:stretch>
            <a:fillRect/>
          </a:stretch>
        </p:blipFill>
        <p:spPr>
          <a:xfrm>
            <a:off x="355600" y="1524000"/>
            <a:ext cx="6705600" cy="2882900"/>
          </a:xfrm>
          <a:prstGeom prst="rect">
            <a:avLst/>
          </a:prstGeom>
        </p:spPr>
      </p:pic>
      <p:sp>
        <p:nvSpPr>
          <p:cNvPr id="12" name="Platshållare för sidfot 2"/>
          <p:cNvSpPr>
            <a:spLocks noGrp="1"/>
          </p:cNvSpPr>
          <p:nvPr>
            <p:ph type="ftr" sz="quarter" idx="20"/>
          </p:nvPr>
        </p:nvSpPr>
        <p:spPr/>
        <p:txBody>
          <a:bodyPr/>
          <a:lstStyle/>
          <a:p>
            <a:r>
              <a:t>Färgmarkeringar indikerar </a:t>
            </a:r>
            <a:r>
              <a:rPr>
                <a:solidFill>
                  <a:srgbClr val="008000"/>
                </a:solidFill>
              </a:rPr>
              <a:t>högsta</a:t>
            </a:r>
            <a:r>
              <a:t> och </a:t>
            </a:r>
            <a:r>
              <a:rPr>
                <a:solidFill>
                  <a:srgbClr val="FF0000"/>
                </a:solidFill>
              </a:rPr>
              <a:t>lägsta</a:t>
            </a:r>
            <a:r>
              <a:t> resultatet för respektive index (radvis jämförelse).</a:t>
            </a:r>
          </a:p>
        </p:txBody>
      </p:sp>
    </p:spTree>
    <p:extLst>
      <p:ext uri="{BB962C8B-B14F-4D97-AF65-F5344CB8AC3E}">
        <p14:creationId xmlns:p14="http://schemas.microsoft.com/office/powerpoint/2010/main" val="2066744890"/>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Jämförelser mellan grupper</a:t>
            </a:r>
            <a:br>
              <a:rPr lang="sv-SE"/>
            </a:br>
            <a:r>
              <a:rPr lang="sv-SE"/>
              <a:t>Tidigare kontakt</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35</a:t>
            </a:fld>
            <a:endParaRPr lang="sv-SE"/>
          </a:p>
        </p:txBody>
      </p:sp>
      <p:pic>
        <p:nvPicPr>
          <p:cNvPr id="11" name="New picture"/>
          <p:cNvPicPr/>
          <p:nvPr/>
        </p:nvPicPr>
        <p:blipFill>
          <a:blip r:embed="rId2"/>
          <a:stretch>
            <a:fillRect/>
          </a:stretch>
        </p:blipFill>
        <p:spPr>
          <a:xfrm>
            <a:off x="355600" y="1524000"/>
            <a:ext cx="6705600" cy="2882900"/>
          </a:xfrm>
          <a:prstGeom prst="rect">
            <a:avLst/>
          </a:prstGeom>
        </p:spPr>
      </p:pic>
      <p:sp>
        <p:nvSpPr>
          <p:cNvPr id="12" name="Platshållare för sidfot 2"/>
          <p:cNvSpPr>
            <a:spLocks noGrp="1"/>
          </p:cNvSpPr>
          <p:nvPr>
            <p:ph type="ftr" sz="quarter" idx="20"/>
          </p:nvPr>
        </p:nvSpPr>
        <p:spPr/>
        <p:txBody>
          <a:bodyPr/>
          <a:lstStyle/>
          <a:p>
            <a:r>
              <a:t>Färgmarkeringar indikerar </a:t>
            </a:r>
            <a:r>
              <a:rPr>
                <a:solidFill>
                  <a:srgbClr val="008000"/>
                </a:solidFill>
              </a:rPr>
              <a:t>högsta</a:t>
            </a:r>
            <a:r>
              <a:t> och </a:t>
            </a:r>
            <a:r>
              <a:rPr>
                <a:solidFill>
                  <a:srgbClr val="FF0000"/>
                </a:solidFill>
              </a:rPr>
              <a:t>lägsta</a:t>
            </a:r>
            <a:r>
              <a:t> resultatet för respektive index (radvis jämförelse).</a:t>
            </a:r>
          </a:p>
        </p:txBody>
      </p:sp>
    </p:spTree>
    <p:extLst>
      <p:ext uri="{BB962C8B-B14F-4D97-AF65-F5344CB8AC3E}">
        <p14:creationId xmlns:p14="http://schemas.microsoft.com/office/powerpoint/2010/main" val="2066744890"/>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Jämförelser mellan grupper</a:t>
            </a:r>
            <a:br>
              <a:rPr lang="sv-SE"/>
            </a:br>
            <a:r>
              <a:rPr lang="sv-SE"/>
              <a:t>Handläggningstid (fr. ankomstdatum)</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36</a:t>
            </a:fld>
            <a:endParaRPr lang="sv-SE"/>
          </a:p>
        </p:txBody>
      </p:sp>
      <p:pic>
        <p:nvPicPr>
          <p:cNvPr id="11" name="New picture"/>
          <p:cNvPicPr/>
          <p:nvPr/>
        </p:nvPicPr>
        <p:blipFill>
          <a:blip r:embed="rId2"/>
          <a:stretch>
            <a:fillRect/>
          </a:stretch>
        </p:blipFill>
        <p:spPr>
          <a:xfrm>
            <a:off x="355600" y="1524000"/>
            <a:ext cx="11468100" cy="1727200"/>
          </a:xfrm>
          <a:prstGeom prst="rect">
            <a:avLst/>
          </a:prstGeom>
        </p:spPr>
      </p:pic>
      <p:sp>
        <p:nvSpPr>
          <p:cNvPr id="12" name="Platshållare för sidfot 2"/>
          <p:cNvSpPr>
            <a:spLocks noGrp="1"/>
          </p:cNvSpPr>
          <p:nvPr>
            <p:ph type="ftr" sz="quarter" idx="20"/>
          </p:nvPr>
        </p:nvSpPr>
        <p:spPr/>
        <p:txBody>
          <a:bodyPr/>
          <a:lstStyle/>
          <a:p>
            <a:r>
              <a:t>Färgmarkeringar indikerar </a:t>
            </a:r>
            <a:r>
              <a:rPr>
                <a:solidFill>
                  <a:srgbClr val="008000"/>
                </a:solidFill>
              </a:rPr>
              <a:t>högsta</a:t>
            </a:r>
            <a:r>
              <a:t> och </a:t>
            </a:r>
            <a:r>
              <a:rPr>
                <a:solidFill>
                  <a:srgbClr val="FF0000"/>
                </a:solidFill>
              </a:rPr>
              <a:t>lägsta</a:t>
            </a:r>
            <a:r>
              <a:t> resultatet för respektive index (radvis jämförelse).</a:t>
            </a:r>
          </a:p>
        </p:txBody>
      </p:sp>
    </p:spTree>
    <p:extLst>
      <p:ext uri="{BB962C8B-B14F-4D97-AF65-F5344CB8AC3E}">
        <p14:creationId xmlns:p14="http://schemas.microsoft.com/office/powerpoint/2010/main" val="2066744890"/>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ubrik 2">
            <a:extLst>
              <a:ext uri="{FF2B5EF4-FFF2-40B4-BE49-F238E27FC236}">
                <a16:creationId xmlns:a16="http://schemas.microsoft.com/office/drawing/2014/main" id="{4433EAE9-B57B-4687-A624-CB86C84A61D8}"/>
              </a:ext>
            </a:extLst>
          </p:cNvPr>
          <p:cNvSpPr>
            <a:spLocks noGrp="1"/>
          </p:cNvSpPr>
          <p:nvPr>
            <p:ph type="title"/>
          </p:nvPr>
        </p:nvSpPr>
        <p:spPr/>
        <p:txBody>
          <a:bodyPr/>
          <a:lstStyle/>
          <a:p>
            <a:r>
              <a:rPr lang="sv-SE" sz="5400"/>
              <a:t>Bygglov</a:t>
            </a:r>
          </a:p>
        </p:txBody>
      </p:sp>
    </p:spTree>
    <p:extLst>
      <p:ext uri="{BB962C8B-B14F-4D97-AF65-F5344CB8AC3E}">
        <p14:creationId xmlns:p14="http://schemas.microsoft.com/office/powerpoint/2010/main" val="3570792013"/>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Bygglov</a:t>
            </a:r>
            <a:br>
              <a:rPr lang="sv-SE"/>
            </a:br>
            <a:r>
              <a:rPr lang="sv-SE"/>
              <a:t>Sammanfattning och rekommendationer</a:t>
            </a:r>
          </a:p>
        </p:txBody>
      </p:sp>
      <p:sp>
        <p:nvSpPr>
          <p:cNvPr id="2" name="Platshållare för innehåll 1">
            <a:extLst>
              <a:ext uri="{FF2B5EF4-FFF2-40B4-BE49-F238E27FC236}">
                <a16:creationId xmlns:a16="http://schemas.microsoft.com/office/drawing/2014/main" id="{9F93A410-A8E4-4CD4-B0A6-FDF306ACAFFE}"/>
              </a:ext>
            </a:extLst>
          </p:cNvPr>
          <p:cNvSpPr>
            <a:spLocks noGrp="1"/>
          </p:cNvSpPr>
          <p:nvPr>
            <p:ph sz="quarter" idx="18"/>
          </p:nvPr>
        </p:nvSpPr>
        <p:spPr/>
        <p:txBody>
          <a:bodyPr/>
          <a:lstStyle/>
          <a:p>
            <a:pPr lvl="1"/>
            <a:r>
              <a:rPr lang="sv-SE"/>
              <a:t>Svarsfrekvensen uppgår till 62 procent. Det är en mycket bra nivå som ger ett bra underlag för att ta beslut om åtgärder och sätta upp mål.</a:t>
            </a:r>
          </a:p>
          <a:p>
            <a:pPr lvl="1"/>
            <a:r>
              <a:rPr lang="sv-SE"/>
              <a:t>NKI för Bygglov uppgår till 92, vilket är en mycket bra nivå. Resultatet visar dessutom på en positivt utveckling över tid (2021: 82).</a:t>
            </a:r>
          </a:p>
          <a:p>
            <a:pPr lvl="1"/>
            <a:r>
              <a:rPr lang="sv-SE"/>
              <a:t>Högst omdöme ges Bemötande, med ett index på 97. Samtliga serviceområden har ett index mellan 85-97.</a:t>
            </a:r>
          </a:p>
          <a:p>
            <a:pPr lvl="1"/>
            <a:endParaRPr lang="sv-SE"/>
          </a:p>
        </p:txBody>
      </p:sp>
      <p:sp>
        <p:nvSpPr>
          <p:cNvPr id="3" name="Platshållare för innehåll 2">
            <a:extLst>
              <a:ext uri="{FF2B5EF4-FFF2-40B4-BE49-F238E27FC236}">
                <a16:creationId xmlns:a16="http://schemas.microsoft.com/office/drawing/2014/main" id="{CDBDE471-6DE4-442B-8B29-3CE38159B624}"/>
              </a:ext>
            </a:extLst>
          </p:cNvPr>
          <p:cNvSpPr>
            <a:spLocks noGrp="1"/>
          </p:cNvSpPr>
          <p:nvPr>
            <p:ph sz="quarter" idx="19"/>
          </p:nvPr>
        </p:nvSpPr>
        <p:spPr/>
        <p:txBody>
          <a:bodyPr/>
          <a:lstStyle/>
          <a:p>
            <a:endParaRPr lang="sv-SE"/>
          </a:p>
          <a:p>
            <a:pPr lvl="1"/>
            <a:endParaRPr lang="sv-SE"/>
          </a:p>
          <a:p>
            <a:pPr lvl="1"/>
            <a:endParaRPr lang="sv-SE"/>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38</a:t>
            </a:fld>
            <a:endParaRPr lang="sv-SE"/>
          </a:p>
        </p:txBody>
      </p:sp>
    </p:spTree>
    <p:extLst>
      <p:ext uri="{BB962C8B-B14F-4D97-AF65-F5344CB8AC3E}">
        <p14:creationId xmlns:p14="http://schemas.microsoft.com/office/powerpoint/2010/main" val="192891542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Platshållare för text 7">
            <a:extLst>
              <a:ext uri="{FF2B5EF4-FFF2-40B4-BE49-F238E27FC236}">
                <a16:creationId xmlns:a16="http://schemas.microsoft.com/office/drawing/2014/main" id="{FC2FFC30-5F91-4F8C-92E7-4A1519A5644C}"/>
              </a:ext>
            </a:extLst>
          </p:cNvPr>
          <p:cNvSpPr>
            <a:spLocks noGrp="1"/>
          </p:cNvSpPr>
          <p:nvPr>
            <p:ph type="body" sz="quarter" idx="14"/>
          </p:nvPr>
        </p:nvSpPr>
        <p:spPr/>
        <p:txBody>
          <a:bodyPr/>
          <a:lstStyle/>
          <a:p>
            <a:r>
              <a:rPr lang="sv-SE"/>
              <a:t>Bakgrund och syfte</a:t>
            </a:r>
          </a:p>
        </p:txBody>
      </p:sp>
      <p:sp>
        <p:nvSpPr>
          <p:cNvPr id="9" name="Platshållare för text 8">
            <a:extLst>
              <a:ext uri="{FF2B5EF4-FFF2-40B4-BE49-F238E27FC236}">
                <a16:creationId xmlns:a16="http://schemas.microsoft.com/office/drawing/2014/main" id="{B1FCBF62-7641-44EE-8DC9-C34DD9BDBEDF}"/>
              </a:ext>
            </a:extLst>
          </p:cNvPr>
          <p:cNvSpPr>
            <a:spLocks noGrp="1"/>
          </p:cNvSpPr>
          <p:nvPr>
            <p:ph type="body" sz="quarter" idx="15"/>
          </p:nvPr>
        </p:nvSpPr>
        <p:spPr/>
        <p:txBody>
          <a:bodyPr/>
          <a:lstStyle/>
          <a:p>
            <a:r>
              <a:rPr lang="sv-SE"/>
              <a:t>Genomförande</a:t>
            </a:r>
          </a:p>
        </p:txBody>
      </p:sp>
      <p:sp>
        <p:nvSpPr>
          <p:cNvPr id="7" name="Rubrik 6">
            <a:extLst>
              <a:ext uri="{FF2B5EF4-FFF2-40B4-BE49-F238E27FC236}">
                <a16:creationId xmlns:a16="http://schemas.microsoft.com/office/drawing/2014/main" id="{144D4558-0A04-4194-8744-3EE2D97B589F}"/>
              </a:ext>
            </a:extLst>
          </p:cNvPr>
          <p:cNvSpPr>
            <a:spLocks noGrp="1"/>
          </p:cNvSpPr>
          <p:nvPr>
            <p:ph type="title"/>
          </p:nvPr>
        </p:nvSpPr>
        <p:spPr/>
        <p:txBody>
          <a:bodyPr/>
          <a:lstStyle/>
          <a:p>
            <a:r>
              <a:rPr lang="sv-SE">
                <a:solidFill>
                  <a:schemeClr val="accent2"/>
                </a:solidFill>
              </a:rPr>
              <a:t>Om undersökningen</a:t>
            </a:r>
          </a:p>
        </p:txBody>
      </p:sp>
      <p:sp>
        <p:nvSpPr>
          <p:cNvPr id="10" name="Platshållare för text 9">
            <a:extLst>
              <a:ext uri="{FF2B5EF4-FFF2-40B4-BE49-F238E27FC236}">
                <a16:creationId xmlns:a16="http://schemas.microsoft.com/office/drawing/2014/main" id="{D3C1DD17-EDE7-4246-ADEF-A45CBD0EA11C}"/>
              </a:ext>
            </a:extLst>
          </p:cNvPr>
          <p:cNvSpPr>
            <a:spLocks noGrp="1"/>
          </p:cNvSpPr>
          <p:nvPr>
            <p:ph type="body" sz="quarter" idx="16"/>
          </p:nvPr>
        </p:nvSpPr>
        <p:spPr/>
        <p:txBody>
          <a:bodyPr/>
          <a:lstStyle/>
          <a:p>
            <a:r>
              <a:rPr lang="sv-SE"/>
              <a:t>Syftet med undersökningen är övergripande att följa upp hur kommunens service utvecklas i termer av kundupplevd kvalitet. Undersökningen är ett redskap för kvalitetsutveckling och resultatet ger tydliga indikationer på vad kommunen behöver fokusera på för att öka kundnöjdheten.</a:t>
            </a:r>
          </a:p>
          <a:p>
            <a:r>
              <a:rPr lang="sv-SE"/>
              <a:t>Denna rapport är en övergripande sammanställning av det sammanvägda resultatet för Storuman och fokus är att ge en övergripande bild för kommande gemensamma prioriteringar.</a:t>
            </a:r>
          </a:p>
        </p:txBody>
      </p:sp>
      <p:sp>
        <p:nvSpPr>
          <p:cNvPr id="11" name="Platshållare för text 10">
            <a:extLst>
              <a:ext uri="{FF2B5EF4-FFF2-40B4-BE49-F238E27FC236}">
                <a16:creationId xmlns:a16="http://schemas.microsoft.com/office/drawing/2014/main" id="{EACCC5AE-7A62-462C-B36B-FF0D69D88B7A}"/>
              </a:ext>
            </a:extLst>
          </p:cNvPr>
          <p:cNvSpPr>
            <a:spLocks noGrp="1"/>
          </p:cNvSpPr>
          <p:nvPr>
            <p:ph type="body" sz="quarter" idx="17"/>
          </p:nvPr>
        </p:nvSpPr>
        <p:spPr/>
        <p:txBody>
          <a:bodyPr/>
          <a:lstStyle/>
          <a:p>
            <a:r>
              <a:rPr lang="sv-SE"/>
              <a:t>Totalt deltog 207 kommuner i Löpande Insikt 2022. Origo Group utförde mätningen åt 156 kommuner och vi samlade totalt in 43 257 svar. </a:t>
            </a:r>
          </a:p>
          <a:p>
            <a:pPr lvl="1"/>
            <a:r>
              <a:rPr lang="sv-SE" sz="1467"/>
              <a:t>Läs mer om Origo Group på </a:t>
            </a:r>
            <a:r>
              <a:rPr lang="sv-SE" sz="1467">
                <a:hlinkClick r:id="rId2"/>
              </a:rPr>
              <a:t>www.origogroup.com</a:t>
            </a:r>
            <a:r>
              <a:rPr lang="sv-SE" sz="1467"/>
              <a:t> </a:t>
            </a:r>
          </a:p>
          <a:p>
            <a:pPr lvl="1"/>
            <a:r>
              <a:rPr lang="sv-SE" sz="1467"/>
              <a:t>Vår portal för Insikt: </a:t>
            </a:r>
            <a:r>
              <a:rPr lang="sv-SE" sz="1467">
                <a:hlinkClick r:id="rId3"/>
              </a:rPr>
              <a:t>https://urvalinsikt.origogroup.com</a:t>
            </a:r>
            <a:endParaRPr lang="sv-SE" sz="1467"/>
          </a:p>
          <a:p>
            <a:pPr lvl="1"/>
            <a:r>
              <a:rPr lang="sv-SE" sz="1467"/>
              <a:t>SKR:s resultatportal: </a:t>
            </a:r>
            <a:r>
              <a:rPr lang="sv-SE" sz="1467">
                <a:hlinkClick r:id="rId4"/>
              </a:rPr>
              <a:t>https://insikt.origogroup.com</a:t>
            </a:r>
            <a:endParaRPr lang="sv-SE" sz="1467"/>
          </a:p>
        </p:txBody>
      </p:sp>
      <p:sp>
        <p:nvSpPr>
          <p:cNvPr id="2" name="Platshållare för bildnummer 1">
            <a:extLst>
              <a:ext uri="{FF2B5EF4-FFF2-40B4-BE49-F238E27FC236}">
                <a16:creationId xmlns:a16="http://schemas.microsoft.com/office/drawing/2014/main" id="{6DC28BE8-1DA8-4916-B747-CDA96D7EA4BF}"/>
              </a:ext>
            </a:extLst>
          </p:cNvPr>
          <p:cNvSpPr>
            <a:spLocks noGrp="1"/>
          </p:cNvSpPr>
          <p:nvPr>
            <p:ph type="sldNum" sz="quarter" idx="19"/>
          </p:nvPr>
        </p:nvSpPr>
        <p:spPr/>
        <p:txBody>
          <a:bodyPr/>
          <a:lstStyle/>
          <a:p>
            <a:fld id="{0BCBA026-1F68-453E-9036-CC352B75EE63}" type="slidenum">
              <a:rPr lang="sv-SE" smtClean="0"/>
              <a:t>3</a:t>
            </a:fld>
            <a:endParaRPr lang="sv-SE"/>
          </a:p>
        </p:txBody>
      </p:sp>
    </p:spTree>
    <p:extLst>
      <p:ext uri="{BB962C8B-B14F-4D97-AF65-F5344CB8AC3E}">
        <p14:creationId xmlns:p14="http://schemas.microsoft.com/office/powerpoint/2010/main" val="2348852668"/>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Bygglov</a:t>
            </a:r>
            <a:br>
              <a:rPr lang="sv-SE"/>
            </a:br>
            <a:r>
              <a:rPr lang="sv-SE"/>
              <a:t>Serviceområden</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39</a:t>
            </a:fld>
            <a:endParaRPr lang="sv-SE"/>
          </a:p>
        </p:txBody>
      </p:sp>
      <p:pic>
        <p:nvPicPr>
          <p:cNvPr id="11" name="New picture"/>
          <p:cNvPicPr/>
          <p:nvPr/>
        </p:nvPicPr>
        <p:blipFill>
          <a:blip r:embed="rId2"/>
          <a:stretch>
            <a:fillRect/>
          </a:stretch>
        </p:blipFill>
        <p:spPr>
          <a:xfrm>
            <a:off x="355600" y="1346200"/>
            <a:ext cx="11150600" cy="5080000"/>
          </a:xfrm>
          <a:prstGeom prst="rect">
            <a:avLst/>
          </a:prstGeom>
        </p:spPr>
      </p:pic>
      <p:sp>
        <p:nvSpPr>
          <p:cNvPr id="12" name="Platshållare för sidfot 2"/>
          <p:cNvSpPr>
            <a:spLocks noGrp="1"/>
          </p:cNvSpPr>
          <p:nvPr>
            <p:ph type="ftr" sz="quarter" idx="20"/>
          </p:nvPr>
        </p:nvSpPr>
        <p:spPr/>
        <p:txBody>
          <a:bodyPr/>
          <a:lstStyle/>
          <a:p>
            <a:r>
              <a:t>Jmf: Färgmarkeringar indikerar om resultatet för Storuman är minst tre enheter </a:t>
            </a:r>
            <a:r>
              <a:rPr>
                <a:solidFill>
                  <a:srgbClr val="008000"/>
                </a:solidFill>
              </a:rPr>
              <a:t>högre</a:t>
            </a:r>
            <a:r>
              <a:t> eller </a:t>
            </a:r>
            <a:r>
              <a:rPr>
                <a:solidFill>
                  <a:srgbClr val="FF0000"/>
                </a:solidFill>
              </a:rPr>
              <a:t>lägre</a:t>
            </a:r>
            <a:r>
              <a:t> än referensresultatet.</a:t>
            </a:r>
          </a:p>
        </p:txBody>
      </p:sp>
    </p:spTree>
    <p:extLst>
      <p:ext uri="{BB962C8B-B14F-4D97-AF65-F5344CB8AC3E}">
        <p14:creationId xmlns:p14="http://schemas.microsoft.com/office/powerpoint/2010/main" val="2066744890"/>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Bygglov</a:t>
            </a:r>
            <a:br>
              <a:rPr lang="sv-SE"/>
            </a:br>
            <a:r>
              <a:rPr lang="sv-SE"/>
              <a:t>Svarsfördelning</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40</a:t>
            </a:fld>
            <a:endParaRPr lang="sv-SE"/>
          </a:p>
        </p:txBody>
      </p:sp>
      <p:pic>
        <p:nvPicPr>
          <p:cNvPr id="11" name="New picture"/>
          <p:cNvPicPr/>
          <p:nvPr/>
        </p:nvPicPr>
        <p:blipFill>
          <a:blip r:embed="rId2"/>
          <a:stretch>
            <a:fillRect/>
          </a:stretch>
        </p:blipFill>
        <p:spPr>
          <a:xfrm>
            <a:off x="355600" y="1346200"/>
            <a:ext cx="11468100" cy="44450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sz="2400"/>
              <a:t>*Landsbygdskommun med besöksnäring Bygglov 2022</a:t>
            </a:r>
            <a:br>
              <a:rPr lang="sv-SE"/>
            </a:br>
            <a:r>
              <a:rPr lang="sv-SE" sz="2400"/>
              <a:t>Effektmått och förklaringsgrad</a:t>
            </a:r>
          </a:p>
        </p:txBody>
      </p:sp>
      <p:sp>
        <p:nvSpPr>
          <p:cNvPr id="3" name="Platshållare för innehåll 2">
            <a:extLst>
              <a:ext uri="{FF2B5EF4-FFF2-40B4-BE49-F238E27FC236}">
                <a16:creationId xmlns:a16="http://schemas.microsoft.com/office/drawing/2014/main" id="{CDBDE471-6DE4-442B-8B29-3CE38159B624}"/>
              </a:ext>
            </a:extLst>
          </p:cNvPr>
          <p:cNvSpPr>
            <a:spLocks noGrp="1"/>
          </p:cNvSpPr>
          <p:nvPr>
            <p:ph sz="quarter" idx="19"/>
          </p:nvPr>
        </p:nvSpPr>
        <p:spPr>
          <a:xfrm>
            <a:off x="6244066" y="1489842"/>
            <a:ext cx="5643135" cy="4470690"/>
          </a:xfrm>
        </p:spPr>
        <p:txBody>
          <a:bodyPr/>
          <a:lstStyle/>
          <a:p>
            <a:pPr>
              <a:spcBef>
                <a:spcPts val="667"/>
              </a:spcBef>
            </a:pPr>
            <a:r>
              <a:rPr lang="sv-SE" sz="1333"/>
              <a:t>Effektmåtten visar i vilken utsträckning respektive serviceområde påverkar det totala NKI-värdet. För att effektmått ska beräknas krävs att minst 50 kunder har svarat på serviceområdenas totalfrågor samt de tre NKI-frågorna. Se avsnittet </a:t>
            </a:r>
            <a:r>
              <a:rPr lang="sv-SE" sz="1333" i="1"/>
              <a:t>Modellbeskrivning</a:t>
            </a:r>
            <a:r>
              <a:rPr lang="sv-SE" sz="1333"/>
              <a:t> för en mer detaljerad beskrivning av hur effektmåtten räknas fram.</a:t>
            </a:r>
          </a:p>
          <a:p>
            <a:pPr>
              <a:spcBef>
                <a:spcPts val="667"/>
              </a:spcBef>
            </a:pPr>
            <a:r>
              <a:rPr lang="sv-SE" sz="1333"/>
              <a:t>Låga effektmått uppstår när kundernas betygsättning för ett serviceområde avviker från deras betygsättning av de tre NKI-frågorna (det övergripande NKI-resultatet). Man kan då anta att detta serviceområde är mindre viktigt för kundernas helhetsintryck. Ett effektmått på noll innebär dock inte att serviceområdet är helt oviktigt, utan snarare att något eller några andra serviceområden har tillmätts större betydelse för det övergripande NKI-resultatet och att kunderna är tillfreds med nivån som serviceområdet ligger på för tillfället.</a:t>
            </a:r>
          </a:p>
          <a:p>
            <a:pPr>
              <a:spcBef>
                <a:spcPts val="667"/>
              </a:spcBef>
            </a:pPr>
            <a:r>
              <a:rPr lang="sv-SE" sz="1333"/>
              <a:t>R2 är ett mått på i vilken grad frågorna under respektive serviceområde förklarar det övergripande NKI-värdet. R2-värdet för Landsbygdskommun med besöksnäring totalt är 91 %, vilket är en mycket hög förklaringsgrad. Ett lägre R2 indikerar att det finns faktorer eller omständigheter som påverkar NKI-värdet som inte har täckts in av enkätens frågor. Exempelvis en negativ debatt om kommunen i lokala media som inte har något med servicen i myndighetsutövningen att göra.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41</a:t>
            </a:fld>
            <a:endParaRPr lang="sv-SE"/>
          </a:p>
        </p:txBody>
      </p:sp>
      <p:sp>
        <p:nvSpPr>
          <p:cNvPr id="2" name="Platshållare för sidfot 1">
            <a:extLst>
              <a:ext uri="{FF2B5EF4-FFF2-40B4-BE49-F238E27FC236}">
                <a16:creationId xmlns:a16="http://schemas.microsoft.com/office/drawing/2014/main" id="{5B972583-9FCB-45A2-913C-5416815909C1}"/>
              </a:ext>
            </a:extLst>
          </p:cNvPr>
          <p:cNvSpPr>
            <a:spLocks noGrp="1"/>
          </p:cNvSpPr>
          <p:nvPr>
            <p:ph type="ftr" sz="quarter" idx="20"/>
          </p:nvPr>
        </p:nvSpPr>
        <p:spPr>
          <a:xfrm>
            <a:off x="564746" y="6356351"/>
            <a:ext cx="7144592" cy="366183"/>
          </a:xfrm>
        </p:spPr>
        <p:txBody>
          <a:bodyPr/>
          <a:lstStyle/>
          <a:p>
            <a:r>
              <a:rPr lang="sv-SE"/>
              <a:t>*Effektmåtten som visas är för kommungrupp ”Landsbygdskommun med besöksnäring” eftersom effektmåtten för Storuman inte var tillräckligt tillförlitliga på grund av för låg bas och/eller förklaringsgrad.</a:t>
            </a:r>
          </a:p>
        </p:txBody>
      </p:sp>
      <p:pic>
        <p:nvPicPr>
          <p:cNvPr id="11" name="New picture"/>
          <p:cNvPicPr/>
          <p:nvPr/>
        </p:nvPicPr>
        <p:blipFill>
          <a:blip r:embed="rId2"/>
          <a:stretch>
            <a:fillRect/>
          </a:stretch>
        </p:blipFill>
        <p:spPr>
          <a:xfrm>
            <a:off x="355600" y="1803400"/>
            <a:ext cx="5372100" cy="4089400"/>
          </a:xfrm>
          <a:prstGeom prst="rect">
            <a:avLst/>
          </a:prstGeom>
        </p:spPr>
      </p:pic>
    </p:spTree>
    <p:extLst>
      <p:ext uri="{BB962C8B-B14F-4D97-AF65-F5344CB8AC3E}">
        <p14:creationId xmlns:p14="http://schemas.microsoft.com/office/powerpoint/2010/main" val="115934499"/>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sz="2400"/>
              <a:t>*Landsbygdskommun med besöksnäring Bygglov 2022</a:t>
            </a:r>
            <a:br>
              <a:rPr lang="sv-SE" sz="2400"/>
            </a:br>
            <a:r>
              <a:rPr lang="sv-SE" sz="2400"/>
              <a:t>Prioriteringsmatris</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42</a:t>
            </a:fld>
            <a:endParaRPr lang="sv-SE"/>
          </a:p>
        </p:txBody>
      </p:sp>
      <p:sp>
        <p:nvSpPr>
          <p:cNvPr id="2" name="Platshållare för sidfot 1">
            <a:extLst>
              <a:ext uri="{FF2B5EF4-FFF2-40B4-BE49-F238E27FC236}">
                <a16:creationId xmlns:a16="http://schemas.microsoft.com/office/drawing/2014/main" id="{5B972583-9FCB-45A2-913C-5416815909C1}"/>
              </a:ext>
            </a:extLst>
          </p:cNvPr>
          <p:cNvSpPr>
            <a:spLocks noGrp="1"/>
          </p:cNvSpPr>
          <p:nvPr>
            <p:ph type="ftr" sz="quarter" idx="20"/>
          </p:nvPr>
        </p:nvSpPr>
        <p:spPr>
          <a:xfrm>
            <a:off x="564747" y="6356351"/>
            <a:ext cx="7247067" cy="366183"/>
          </a:xfrm>
        </p:spPr>
        <p:txBody>
          <a:bodyPr/>
          <a:lstStyle/>
          <a:p>
            <a:r>
              <a:rPr lang="sv-SE"/>
              <a:t>*Effektmåtten som visas är för kommungrupp ”Landsbygdskommun med besöksnäring” då effektmåtten för Storuman inte var tillräckligt tillförlitliga på grund av för låg bas och/eller förklaringsgrad.</a:t>
            </a:r>
          </a:p>
        </p:txBody>
      </p:sp>
      <p:sp>
        <p:nvSpPr>
          <p:cNvPr id="6" name="Platshållare för innehåll 5">
            <a:extLst>
              <a:ext uri="{FF2B5EF4-FFF2-40B4-BE49-F238E27FC236}">
                <a16:creationId xmlns:a16="http://schemas.microsoft.com/office/drawing/2014/main" id="{615EC93E-52EB-4CEA-A04B-92BDB6BD89B6}"/>
              </a:ext>
            </a:extLst>
          </p:cNvPr>
          <p:cNvSpPr>
            <a:spLocks noGrp="1"/>
          </p:cNvSpPr>
          <p:nvPr>
            <p:ph sz="quarter" idx="19"/>
          </p:nvPr>
        </p:nvSpPr>
        <p:spPr>
          <a:xfrm>
            <a:off x="7701455" y="1371600"/>
            <a:ext cx="3831041" cy="4795736"/>
          </a:xfrm>
        </p:spPr>
        <p:txBody>
          <a:bodyPr/>
          <a:lstStyle/>
          <a:p>
            <a:pPr>
              <a:spcBef>
                <a:spcPts val="667"/>
              </a:spcBef>
            </a:pPr>
            <a:r>
              <a:rPr lang="sv-SE" sz="1200" b="1"/>
              <a:t>I prioriteringsmatrisen delas de sex serviceområdena in i fyra olika kategorier baserade på betygsindex och effektmått enligt följande:</a:t>
            </a:r>
          </a:p>
          <a:p>
            <a:pPr>
              <a:spcBef>
                <a:spcPts val="667"/>
              </a:spcBef>
            </a:pPr>
            <a:r>
              <a:rPr lang="sv-SE" sz="1200" b="1">
                <a:solidFill>
                  <a:schemeClr val="accent6"/>
                </a:solidFill>
              </a:rPr>
              <a:t>Vårda</a:t>
            </a:r>
            <a:r>
              <a:rPr lang="sv-SE" sz="1200"/>
              <a:t> – Serviceområden inom denna kategori upplevs som viktiga, och har också fått ett bra betyg. Detta resultat bör bibehållas och om effektmåttet är högt även förbättras.</a:t>
            </a:r>
          </a:p>
          <a:p>
            <a:pPr>
              <a:spcBef>
                <a:spcPts val="667"/>
              </a:spcBef>
            </a:pPr>
            <a:r>
              <a:rPr lang="sv-SE" sz="1200" b="1">
                <a:solidFill>
                  <a:schemeClr val="accent2"/>
                </a:solidFill>
              </a:rPr>
              <a:t>Prioritera</a:t>
            </a:r>
            <a:r>
              <a:rPr lang="sv-SE" sz="1200"/>
              <a:t> – Serviceområden inom denna kategori är av stor vikt att förbättra. De har hög inverkan på det totala NKI-värdet samtidigt som de ges förhållandevis låga betyg.</a:t>
            </a:r>
          </a:p>
          <a:p>
            <a:pPr>
              <a:spcBef>
                <a:spcPts val="667"/>
              </a:spcBef>
            </a:pPr>
            <a:r>
              <a:rPr lang="sv-SE" sz="1200" b="1">
                <a:solidFill>
                  <a:schemeClr val="accent3"/>
                </a:solidFill>
              </a:rPr>
              <a:t>Lägre prioritet </a:t>
            </a:r>
            <a:r>
              <a:rPr lang="sv-SE" sz="1200"/>
              <a:t>– Serviceområden med låga betyg, men med lägre påverkan på det totala NKI-värdet. Förbättringar kan vara önskvärda, men är inte lika viktiga som serviceområden inom kategorin ”Prioritera”.</a:t>
            </a:r>
          </a:p>
          <a:p>
            <a:pPr>
              <a:spcBef>
                <a:spcPts val="667"/>
              </a:spcBef>
            </a:pPr>
            <a:r>
              <a:rPr lang="sv-SE" sz="1200" b="1">
                <a:solidFill>
                  <a:schemeClr val="accent5"/>
                </a:solidFill>
              </a:rPr>
              <a:t>Bevaka</a:t>
            </a:r>
            <a:r>
              <a:rPr lang="sv-SE" sz="1200"/>
              <a:t> – Serviceområden inom denna kategori kräver i dagsläget ingen direkt åtgärd, då prestationen är relativt god samtidigt som det finns viktigare områden att prioritera.</a:t>
            </a:r>
          </a:p>
        </p:txBody>
      </p:sp>
      <p:pic>
        <p:nvPicPr>
          <p:cNvPr id="11" name="New picture"/>
          <p:cNvPicPr/>
          <p:nvPr/>
        </p:nvPicPr>
        <p:blipFill>
          <a:blip r:embed="rId2"/>
          <a:stretch>
            <a:fillRect/>
          </a:stretch>
        </p:blipFill>
        <p:spPr>
          <a:xfrm>
            <a:off x="355600" y="1524000"/>
            <a:ext cx="7035800" cy="4737100"/>
          </a:xfrm>
          <a:prstGeom prst="rect">
            <a:avLst/>
          </a:prstGeom>
        </p:spPr>
      </p:pic>
    </p:spTree>
    <p:extLst>
      <p:ext uri="{BB962C8B-B14F-4D97-AF65-F5344CB8AC3E}">
        <p14:creationId xmlns:p14="http://schemas.microsoft.com/office/powerpoint/2010/main" val="2307506655"/>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Bygglov</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43</a:t>
            </a:fld>
            <a:endParaRPr lang="sv-SE"/>
          </a:p>
        </p:txBody>
      </p:sp>
      <p:pic>
        <p:nvPicPr>
          <p:cNvPr id="11" name="New picture"/>
          <p:cNvPicPr/>
          <p:nvPr/>
        </p:nvPicPr>
        <p:blipFill>
          <a:blip r:embed="rId2"/>
          <a:stretch>
            <a:fillRect/>
          </a:stretch>
        </p:blipFill>
        <p:spPr>
          <a:xfrm>
            <a:off x="355600" y="1524000"/>
            <a:ext cx="5372100" cy="2565400"/>
          </a:xfrm>
          <a:prstGeom prst="rect">
            <a:avLst/>
          </a:prstGeom>
        </p:spPr>
      </p:pic>
      <p:pic>
        <p:nvPicPr>
          <p:cNvPr id="12" name="New picture"/>
          <p:cNvPicPr/>
          <p:nvPr/>
        </p:nvPicPr>
        <p:blipFill>
          <a:blip r:embed="rId3"/>
          <a:stretch>
            <a:fillRect/>
          </a:stretch>
        </p:blipFill>
        <p:spPr>
          <a:xfrm>
            <a:off x="6096000" y="1524000"/>
            <a:ext cx="5372100" cy="37973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Bygglov</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44</a:t>
            </a:fld>
            <a:endParaRPr lang="sv-SE"/>
          </a:p>
        </p:txBody>
      </p:sp>
      <p:pic>
        <p:nvPicPr>
          <p:cNvPr id="11" name="New picture"/>
          <p:cNvPicPr/>
          <p:nvPr/>
        </p:nvPicPr>
        <p:blipFill>
          <a:blip r:embed="rId2"/>
          <a:stretch>
            <a:fillRect/>
          </a:stretch>
        </p:blipFill>
        <p:spPr>
          <a:xfrm>
            <a:off x="355600" y="1524000"/>
            <a:ext cx="5372100" cy="4610100"/>
          </a:xfrm>
          <a:prstGeom prst="rect">
            <a:avLst/>
          </a:prstGeom>
        </p:spPr>
      </p:pic>
      <p:pic>
        <p:nvPicPr>
          <p:cNvPr id="12" name="New picture"/>
          <p:cNvPicPr/>
          <p:nvPr/>
        </p:nvPicPr>
        <p:blipFill>
          <a:blip r:embed="rId3"/>
          <a:stretch>
            <a:fillRect/>
          </a:stretch>
        </p:blipFill>
        <p:spPr>
          <a:xfrm>
            <a:off x="6096000" y="1524000"/>
            <a:ext cx="5372100" cy="37973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Bygglov</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45</a:t>
            </a:fld>
            <a:endParaRPr lang="sv-SE"/>
          </a:p>
        </p:txBody>
      </p:sp>
      <p:pic>
        <p:nvPicPr>
          <p:cNvPr id="11" name="New picture"/>
          <p:cNvPicPr/>
          <p:nvPr/>
        </p:nvPicPr>
        <p:blipFill>
          <a:blip r:embed="rId2"/>
          <a:stretch>
            <a:fillRect/>
          </a:stretch>
        </p:blipFill>
        <p:spPr>
          <a:xfrm>
            <a:off x="355600" y="1524000"/>
            <a:ext cx="5372100" cy="21590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Bygglov</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46</a:t>
            </a:fld>
            <a:endParaRPr lang="sv-SE"/>
          </a:p>
        </p:txBody>
      </p:sp>
      <p:pic>
        <p:nvPicPr>
          <p:cNvPr id="11" name="New picture"/>
          <p:cNvPicPr/>
          <p:nvPr/>
        </p:nvPicPr>
        <p:blipFill>
          <a:blip r:embed="rId2"/>
          <a:stretch>
            <a:fillRect/>
          </a:stretch>
        </p:blipFill>
        <p:spPr>
          <a:xfrm>
            <a:off x="355600" y="1524000"/>
            <a:ext cx="5372100" cy="3390900"/>
          </a:xfrm>
          <a:prstGeom prst="rect">
            <a:avLst/>
          </a:prstGeom>
        </p:spPr>
      </p:pic>
      <p:pic>
        <p:nvPicPr>
          <p:cNvPr id="12" name="New picture"/>
          <p:cNvPicPr/>
          <p:nvPr/>
        </p:nvPicPr>
        <p:blipFill>
          <a:blip r:embed="rId3"/>
          <a:stretch>
            <a:fillRect/>
          </a:stretch>
        </p:blipFill>
        <p:spPr>
          <a:xfrm>
            <a:off x="6096000" y="1524000"/>
            <a:ext cx="5372100" cy="25654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Bygglov</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47</a:t>
            </a:fld>
            <a:endParaRPr lang="sv-SE"/>
          </a:p>
        </p:txBody>
      </p:sp>
      <p:pic>
        <p:nvPicPr>
          <p:cNvPr id="11" name="New picture"/>
          <p:cNvPicPr/>
          <p:nvPr/>
        </p:nvPicPr>
        <p:blipFill>
          <a:blip r:embed="rId2"/>
          <a:stretch>
            <a:fillRect/>
          </a:stretch>
        </p:blipFill>
        <p:spPr>
          <a:xfrm>
            <a:off x="355600" y="1524000"/>
            <a:ext cx="5372100" cy="33909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Bygglov</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48</a:t>
            </a:fld>
            <a:endParaRPr lang="sv-SE"/>
          </a:p>
        </p:txBody>
      </p:sp>
      <p:pic>
        <p:nvPicPr>
          <p:cNvPr id="11" name="New picture"/>
          <p:cNvPicPr/>
          <p:nvPr/>
        </p:nvPicPr>
        <p:blipFill>
          <a:blip r:embed="rId2"/>
          <a:stretch>
            <a:fillRect/>
          </a:stretch>
        </p:blipFill>
        <p:spPr>
          <a:xfrm>
            <a:off x="355600" y="1524000"/>
            <a:ext cx="5372100" cy="1752600"/>
          </a:xfrm>
          <a:prstGeom prst="rect">
            <a:avLst/>
          </a:prstGeom>
        </p:spPr>
      </p:pic>
      <p:pic>
        <p:nvPicPr>
          <p:cNvPr id="12" name="New picture"/>
          <p:cNvPicPr/>
          <p:nvPr/>
        </p:nvPicPr>
        <p:blipFill>
          <a:blip r:embed="rId3"/>
          <a:stretch>
            <a:fillRect/>
          </a:stretch>
        </p:blipFill>
        <p:spPr>
          <a:xfrm>
            <a:off x="6096000" y="1524000"/>
            <a:ext cx="5372100" cy="17526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Platshållare för text 7">
            <a:extLst>
              <a:ext uri="{FF2B5EF4-FFF2-40B4-BE49-F238E27FC236}">
                <a16:creationId xmlns:a16="http://schemas.microsoft.com/office/drawing/2014/main" id="{FC2FFC30-5F91-4F8C-92E7-4A1519A5644C}"/>
              </a:ext>
            </a:extLst>
          </p:cNvPr>
          <p:cNvSpPr>
            <a:spLocks noGrp="1"/>
          </p:cNvSpPr>
          <p:nvPr>
            <p:ph type="body" sz="quarter" idx="14"/>
          </p:nvPr>
        </p:nvSpPr>
        <p:spPr/>
        <p:txBody>
          <a:bodyPr/>
          <a:lstStyle/>
          <a:p>
            <a:r>
              <a:rPr lang="sv-SE"/>
              <a:t>Målgrupper</a:t>
            </a:r>
          </a:p>
        </p:txBody>
      </p:sp>
      <p:sp>
        <p:nvSpPr>
          <p:cNvPr id="7" name="Rubrik 6">
            <a:extLst>
              <a:ext uri="{FF2B5EF4-FFF2-40B4-BE49-F238E27FC236}">
                <a16:creationId xmlns:a16="http://schemas.microsoft.com/office/drawing/2014/main" id="{144D4558-0A04-4194-8744-3EE2D97B589F}"/>
              </a:ext>
            </a:extLst>
          </p:cNvPr>
          <p:cNvSpPr>
            <a:spLocks noGrp="1"/>
          </p:cNvSpPr>
          <p:nvPr>
            <p:ph type="title"/>
          </p:nvPr>
        </p:nvSpPr>
        <p:spPr/>
        <p:txBody>
          <a:bodyPr/>
          <a:lstStyle/>
          <a:p>
            <a:r>
              <a:rPr lang="sv-SE">
                <a:solidFill>
                  <a:schemeClr val="accent2"/>
                </a:solidFill>
              </a:rPr>
              <a:t>Om undersökningen</a:t>
            </a:r>
          </a:p>
        </p:txBody>
      </p:sp>
      <p:sp>
        <p:nvSpPr>
          <p:cNvPr id="10" name="Platshållare för text 9">
            <a:extLst>
              <a:ext uri="{FF2B5EF4-FFF2-40B4-BE49-F238E27FC236}">
                <a16:creationId xmlns:a16="http://schemas.microsoft.com/office/drawing/2014/main" id="{D3C1DD17-EDE7-4246-ADEF-A45CBD0EA11C}"/>
              </a:ext>
            </a:extLst>
          </p:cNvPr>
          <p:cNvSpPr>
            <a:spLocks noGrp="1"/>
          </p:cNvSpPr>
          <p:nvPr>
            <p:ph type="body" sz="quarter" idx="16"/>
          </p:nvPr>
        </p:nvSpPr>
        <p:spPr/>
        <p:txBody>
          <a:bodyPr/>
          <a:lstStyle/>
          <a:p>
            <a:r>
              <a:rPr lang="sv-SE"/>
              <a:t>Myndighetsområden som följs upp i undersökningen:</a:t>
            </a:r>
          </a:p>
          <a:p>
            <a:pPr lvl="1"/>
            <a:r>
              <a:rPr lang="sv-SE" b="1">
                <a:solidFill>
                  <a:schemeClr val="accent1"/>
                </a:solidFill>
              </a:rPr>
              <a:t>Brandskydd</a:t>
            </a:r>
            <a:r>
              <a:rPr lang="sv-SE"/>
              <a:t> – Undersökningen gäller ärenden avseende tillsyn och kontroll som gjorts med hänvisning till lagen om skydd mot olyckor (LSO) och ärenden om tillstånd och tillsyn enligt lagen om brandfarliga och explosiva varor (LBE). </a:t>
            </a:r>
          </a:p>
          <a:p>
            <a:pPr lvl="1"/>
            <a:r>
              <a:rPr lang="sv-SE" b="1">
                <a:solidFill>
                  <a:schemeClr val="accent1"/>
                </a:solidFill>
              </a:rPr>
              <a:t>Bygglov</a:t>
            </a:r>
            <a:r>
              <a:rPr lang="sv-SE"/>
              <a:t> – Ansökningar om bygglov, marklov, rivningslov, tidsbegränsade lov, säsongslov, förhandsbesked och anmälanpliktiga åtgärder enligt Plan- och byggförordningen.</a:t>
            </a:r>
          </a:p>
          <a:p>
            <a:pPr lvl="1"/>
            <a:r>
              <a:rPr lang="sv-SE" b="1">
                <a:solidFill>
                  <a:schemeClr val="accent1"/>
                </a:solidFill>
              </a:rPr>
              <a:t>Markupplåtelser</a:t>
            </a:r>
            <a:r>
              <a:rPr lang="sv-SE"/>
              <a:t> – Tillfällig upplåtelse av kommunens mark för t ex försäljning, uteservering etc. Markförsäljning och arrenden ingår inte.</a:t>
            </a:r>
          </a:p>
        </p:txBody>
      </p:sp>
      <p:sp>
        <p:nvSpPr>
          <p:cNvPr id="11" name="Platshållare för text 10">
            <a:extLst>
              <a:ext uri="{FF2B5EF4-FFF2-40B4-BE49-F238E27FC236}">
                <a16:creationId xmlns:a16="http://schemas.microsoft.com/office/drawing/2014/main" id="{EACCC5AE-7A62-462C-B36B-FF0D69D88B7A}"/>
              </a:ext>
            </a:extLst>
          </p:cNvPr>
          <p:cNvSpPr>
            <a:spLocks noGrp="1"/>
          </p:cNvSpPr>
          <p:nvPr>
            <p:ph type="body" sz="quarter" idx="17"/>
          </p:nvPr>
        </p:nvSpPr>
        <p:spPr/>
        <p:txBody>
          <a:bodyPr/>
          <a:lstStyle/>
          <a:p>
            <a:pPr lvl="1"/>
            <a:r>
              <a:rPr lang="sv-SE" b="1">
                <a:solidFill>
                  <a:schemeClr val="accent1"/>
                </a:solidFill>
              </a:rPr>
              <a:t>Miljö- och hälsoskydd samt Livsmedelskontroll</a:t>
            </a:r>
            <a:r>
              <a:rPr lang="sv-SE" b="1"/>
              <a:t> </a:t>
            </a:r>
            <a:r>
              <a:rPr lang="sv-SE"/>
              <a:t>– Dessa kategorier innehåller en rad olika typer av ärenden som gäller tillsyn eller kontroll mot verksamhet och anläggningar inom samtliga lagstiftningsområden som miljö- och hälsoskyddet omfattar.</a:t>
            </a:r>
          </a:p>
          <a:p>
            <a:pPr lvl="1"/>
            <a:r>
              <a:rPr lang="sv-SE" b="1">
                <a:solidFill>
                  <a:schemeClr val="accent1"/>
                </a:solidFill>
              </a:rPr>
              <a:t>Serveringstillstånd</a:t>
            </a:r>
            <a:r>
              <a:rPr lang="sv-SE"/>
              <a:t> – Nyansökningar, ägarskiften och utredning av ev. brister enligt alkohollagen samt löpande tillsyn i form av oanmälda besök. Stadigvarande och tillfälliga tillstånd för servering till allmänheten.</a:t>
            </a:r>
          </a:p>
          <a:p>
            <a:pPr lvl="1"/>
            <a:r>
              <a:rPr lang="sv-SE" b="1">
                <a:solidFill>
                  <a:schemeClr val="accent1"/>
                </a:solidFill>
              </a:rPr>
              <a:t>Upphandling (NUI) </a:t>
            </a:r>
            <a:r>
              <a:rPr lang="sv-SE"/>
              <a:t>– Mäts med en separat enkät och redovisas i en egen rapport. Här mäts nöjdheten hos de företag som lämnat anbud i någon av kommunens upphandlingar.</a:t>
            </a:r>
          </a:p>
        </p:txBody>
      </p:sp>
      <p:sp>
        <p:nvSpPr>
          <p:cNvPr id="2" name="Platshållare för bildnummer 1">
            <a:extLst>
              <a:ext uri="{FF2B5EF4-FFF2-40B4-BE49-F238E27FC236}">
                <a16:creationId xmlns:a16="http://schemas.microsoft.com/office/drawing/2014/main" id="{6DC28BE8-1DA8-4916-B747-CDA96D7EA4BF}"/>
              </a:ext>
            </a:extLst>
          </p:cNvPr>
          <p:cNvSpPr>
            <a:spLocks noGrp="1"/>
          </p:cNvSpPr>
          <p:nvPr>
            <p:ph type="sldNum" sz="quarter" idx="19"/>
          </p:nvPr>
        </p:nvSpPr>
        <p:spPr/>
        <p:txBody>
          <a:bodyPr/>
          <a:lstStyle/>
          <a:p>
            <a:fld id="{0BCBA026-1F68-453E-9036-CC352B75EE63}" type="slidenum">
              <a:rPr lang="sv-SE" smtClean="0"/>
              <a:t>4</a:t>
            </a:fld>
            <a:endParaRPr lang="sv-SE"/>
          </a:p>
        </p:txBody>
      </p:sp>
    </p:spTree>
    <p:extLst>
      <p:ext uri="{BB962C8B-B14F-4D97-AF65-F5344CB8AC3E}">
        <p14:creationId xmlns:p14="http://schemas.microsoft.com/office/powerpoint/2010/main" val="1561574098"/>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Bygglov</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49</a:t>
            </a:fld>
            <a:endParaRPr lang="sv-SE"/>
          </a:p>
        </p:txBody>
      </p:sp>
      <p:pic>
        <p:nvPicPr>
          <p:cNvPr id="11" name="New picture"/>
          <p:cNvPicPr/>
          <p:nvPr/>
        </p:nvPicPr>
        <p:blipFill>
          <a:blip r:embed="rId2"/>
          <a:stretch>
            <a:fillRect/>
          </a:stretch>
        </p:blipFill>
        <p:spPr>
          <a:xfrm>
            <a:off x="355600" y="1524000"/>
            <a:ext cx="4508500" cy="4902200"/>
          </a:xfrm>
          <a:prstGeom prst="rect">
            <a:avLst/>
          </a:prstGeom>
        </p:spPr>
      </p:pic>
      <p:pic>
        <p:nvPicPr>
          <p:cNvPr id="12" name="New picture"/>
          <p:cNvPicPr/>
          <p:nvPr/>
        </p:nvPicPr>
        <p:blipFill>
          <a:blip r:embed="rId3"/>
          <a:stretch>
            <a:fillRect/>
          </a:stretch>
        </p:blipFill>
        <p:spPr>
          <a:xfrm>
            <a:off x="6096000" y="1524000"/>
            <a:ext cx="4508500" cy="49022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Bygglov</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50</a:t>
            </a:fld>
            <a:endParaRPr lang="sv-SE"/>
          </a:p>
        </p:txBody>
      </p:sp>
      <p:pic>
        <p:nvPicPr>
          <p:cNvPr id="11" name="New picture"/>
          <p:cNvPicPr/>
          <p:nvPr/>
        </p:nvPicPr>
        <p:blipFill>
          <a:blip r:embed="rId2"/>
          <a:stretch>
            <a:fillRect/>
          </a:stretch>
        </p:blipFill>
        <p:spPr>
          <a:xfrm>
            <a:off x="355600" y="1524000"/>
            <a:ext cx="5372100" cy="25654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ubrik 2">
            <a:extLst>
              <a:ext uri="{FF2B5EF4-FFF2-40B4-BE49-F238E27FC236}">
                <a16:creationId xmlns:a16="http://schemas.microsoft.com/office/drawing/2014/main" id="{4433EAE9-B57B-4687-A624-CB86C84A61D8}"/>
              </a:ext>
            </a:extLst>
          </p:cNvPr>
          <p:cNvSpPr>
            <a:spLocks noGrp="1"/>
          </p:cNvSpPr>
          <p:nvPr>
            <p:ph type="title"/>
          </p:nvPr>
        </p:nvSpPr>
        <p:spPr/>
        <p:txBody>
          <a:bodyPr/>
          <a:lstStyle/>
          <a:p>
            <a:r>
              <a:rPr lang="sv-SE" sz="5400"/>
              <a:t>Miljö- och hälsoskydd</a:t>
            </a:r>
          </a:p>
        </p:txBody>
      </p:sp>
    </p:spTree>
    <p:extLst>
      <p:ext uri="{BB962C8B-B14F-4D97-AF65-F5344CB8AC3E}">
        <p14:creationId xmlns:p14="http://schemas.microsoft.com/office/powerpoint/2010/main" val="3570792013"/>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Miljö- och hälsoskydd</a:t>
            </a:r>
            <a:br>
              <a:rPr lang="sv-SE"/>
            </a:br>
            <a:r>
              <a:rPr lang="sv-SE"/>
              <a:t>Sammanfattning och rekommendationer</a:t>
            </a:r>
          </a:p>
        </p:txBody>
      </p:sp>
      <p:sp>
        <p:nvSpPr>
          <p:cNvPr id="2" name="Platshållare för innehåll 1">
            <a:extLst>
              <a:ext uri="{FF2B5EF4-FFF2-40B4-BE49-F238E27FC236}">
                <a16:creationId xmlns:a16="http://schemas.microsoft.com/office/drawing/2014/main" id="{9F93A410-A8E4-4CD4-B0A6-FDF306ACAFFE}"/>
              </a:ext>
            </a:extLst>
          </p:cNvPr>
          <p:cNvSpPr>
            <a:spLocks noGrp="1"/>
          </p:cNvSpPr>
          <p:nvPr>
            <p:ph sz="quarter" idx="18"/>
          </p:nvPr>
        </p:nvSpPr>
        <p:spPr/>
        <p:txBody>
          <a:bodyPr/>
          <a:lstStyle/>
          <a:p>
            <a:pPr lvl="1"/>
            <a:r>
              <a:rPr lang="sv-SE"/>
              <a:t>Svarsfrekvensen uppgår till 52 procent. Det är en bra nivå som ger ett bra underlag för att ta beslut om åtgärder och sätta upp mål.</a:t>
            </a:r>
          </a:p>
          <a:p>
            <a:pPr lvl="1"/>
            <a:r>
              <a:rPr lang="sv-SE"/>
              <a:t>NKI för Miljö- och hälsoskydd uppgår till 75, vilket är en bra nivå. Resultatet visar dock på en negativ utveckling över tid (2021: 77).</a:t>
            </a:r>
          </a:p>
          <a:p>
            <a:pPr lvl="1"/>
            <a:r>
              <a:rPr lang="sv-SE"/>
              <a:t>Högst omdöme ges Effektivitet, med ett index på 76. Samtliga serviceområden har ett index mellan 65-76.</a:t>
            </a:r>
          </a:p>
          <a:p>
            <a:pPr lvl="1"/>
            <a:endParaRPr lang="sv-SE"/>
          </a:p>
        </p:txBody>
      </p:sp>
      <p:sp>
        <p:nvSpPr>
          <p:cNvPr id="3" name="Platshållare för innehåll 2">
            <a:extLst>
              <a:ext uri="{FF2B5EF4-FFF2-40B4-BE49-F238E27FC236}">
                <a16:creationId xmlns:a16="http://schemas.microsoft.com/office/drawing/2014/main" id="{CDBDE471-6DE4-442B-8B29-3CE38159B624}"/>
              </a:ext>
            </a:extLst>
          </p:cNvPr>
          <p:cNvSpPr>
            <a:spLocks noGrp="1"/>
          </p:cNvSpPr>
          <p:nvPr>
            <p:ph sz="quarter" idx="19"/>
          </p:nvPr>
        </p:nvSpPr>
        <p:spPr/>
        <p:txBody>
          <a:bodyPr/>
          <a:lstStyle/>
          <a:p>
            <a:endParaRPr lang="sv-SE"/>
          </a:p>
          <a:p>
            <a:pPr lvl="1"/>
            <a:endParaRPr lang="sv-SE"/>
          </a:p>
          <a:p>
            <a:pPr lvl="1"/>
            <a:endParaRPr lang="sv-SE"/>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52</a:t>
            </a:fld>
            <a:endParaRPr lang="sv-SE"/>
          </a:p>
        </p:txBody>
      </p:sp>
    </p:spTree>
    <p:extLst>
      <p:ext uri="{BB962C8B-B14F-4D97-AF65-F5344CB8AC3E}">
        <p14:creationId xmlns:p14="http://schemas.microsoft.com/office/powerpoint/2010/main" val="1928915424"/>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Miljö- och hälsoskydd</a:t>
            </a:r>
            <a:br>
              <a:rPr lang="sv-SE"/>
            </a:br>
            <a:r>
              <a:rPr lang="sv-SE"/>
              <a:t>Serviceområden</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53</a:t>
            </a:fld>
            <a:endParaRPr lang="sv-SE"/>
          </a:p>
        </p:txBody>
      </p:sp>
      <p:pic>
        <p:nvPicPr>
          <p:cNvPr id="11" name="New picture"/>
          <p:cNvPicPr/>
          <p:nvPr/>
        </p:nvPicPr>
        <p:blipFill>
          <a:blip r:embed="rId2"/>
          <a:stretch>
            <a:fillRect/>
          </a:stretch>
        </p:blipFill>
        <p:spPr>
          <a:xfrm>
            <a:off x="355600" y="1346200"/>
            <a:ext cx="11150600" cy="5080000"/>
          </a:xfrm>
          <a:prstGeom prst="rect">
            <a:avLst/>
          </a:prstGeom>
        </p:spPr>
      </p:pic>
      <p:sp>
        <p:nvSpPr>
          <p:cNvPr id="12" name="Platshållare för sidfot 2"/>
          <p:cNvSpPr>
            <a:spLocks noGrp="1"/>
          </p:cNvSpPr>
          <p:nvPr>
            <p:ph type="ftr" sz="quarter" idx="20"/>
          </p:nvPr>
        </p:nvSpPr>
        <p:spPr/>
        <p:txBody>
          <a:bodyPr/>
          <a:lstStyle/>
          <a:p>
            <a:r>
              <a:t>Jmf: Färgmarkeringar indikerar om resultatet för Storuman är minst tre enheter </a:t>
            </a:r>
            <a:r>
              <a:rPr>
                <a:solidFill>
                  <a:srgbClr val="008000"/>
                </a:solidFill>
              </a:rPr>
              <a:t>högre</a:t>
            </a:r>
            <a:r>
              <a:t> eller </a:t>
            </a:r>
            <a:r>
              <a:rPr>
                <a:solidFill>
                  <a:srgbClr val="FF0000"/>
                </a:solidFill>
              </a:rPr>
              <a:t>lägre</a:t>
            </a:r>
            <a:r>
              <a:t> än referensresultatet.</a:t>
            </a:r>
          </a:p>
        </p:txBody>
      </p:sp>
    </p:spTree>
    <p:extLst>
      <p:ext uri="{BB962C8B-B14F-4D97-AF65-F5344CB8AC3E}">
        <p14:creationId xmlns:p14="http://schemas.microsoft.com/office/powerpoint/2010/main" val="2066744890"/>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Miljö- och hälsoskydd</a:t>
            </a:r>
            <a:br>
              <a:rPr lang="sv-SE"/>
            </a:br>
            <a:r>
              <a:rPr lang="sv-SE"/>
              <a:t>Svarsfördelning</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54</a:t>
            </a:fld>
            <a:endParaRPr lang="sv-SE"/>
          </a:p>
        </p:txBody>
      </p:sp>
      <p:pic>
        <p:nvPicPr>
          <p:cNvPr id="11" name="New picture"/>
          <p:cNvPicPr/>
          <p:nvPr/>
        </p:nvPicPr>
        <p:blipFill>
          <a:blip r:embed="rId2"/>
          <a:stretch>
            <a:fillRect/>
          </a:stretch>
        </p:blipFill>
        <p:spPr>
          <a:xfrm>
            <a:off x="355600" y="1346200"/>
            <a:ext cx="11468100" cy="44450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sz="2400"/>
              <a:t>*Landsbygdskommun med besöksnäring Miljö- och hälsoskydd 2022</a:t>
            </a:r>
            <a:br>
              <a:rPr lang="sv-SE"/>
            </a:br>
            <a:r>
              <a:rPr lang="sv-SE" sz="2400"/>
              <a:t>Effektmått och förklaringsgrad</a:t>
            </a:r>
          </a:p>
        </p:txBody>
      </p:sp>
      <p:sp>
        <p:nvSpPr>
          <p:cNvPr id="3" name="Platshållare för innehåll 2">
            <a:extLst>
              <a:ext uri="{FF2B5EF4-FFF2-40B4-BE49-F238E27FC236}">
                <a16:creationId xmlns:a16="http://schemas.microsoft.com/office/drawing/2014/main" id="{CDBDE471-6DE4-442B-8B29-3CE38159B624}"/>
              </a:ext>
            </a:extLst>
          </p:cNvPr>
          <p:cNvSpPr>
            <a:spLocks noGrp="1"/>
          </p:cNvSpPr>
          <p:nvPr>
            <p:ph sz="quarter" idx="19"/>
          </p:nvPr>
        </p:nvSpPr>
        <p:spPr>
          <a:xfrm>
            <a:off x="6244066" y="1489842"/>
            <a:ext cx="5643135" cy="4470690"/>
          </a:xfrm>
        </p:spPr>
        <p:txBody>
          <a:bodyPr/>
          <a:lstStyle/>
          <a:p>
            <a:pPr>
              <a:spcBef>
                <a:spcPts val="667"/>
              </a:spcBef>
            </a:pPr>
            <a:r>
              <a:rPr lang="sv-SE" sz="1333"/>
              <a:t>Effektmåtten visar i vilken utsträckning respektive serviceområde påverkar det totala NKI-värdet. För att effektmått ska beräknas krävs att minst 50 kunder har svarat på serviceområdenas totalfrågor samt de tre NKI-frågorna. Se avsnittet </a:t>
            </a:r>
            <a:r>
              <a:rPr lang="sv-SE" sz="1333" i="1"/>
              <a:t>Modellbeskrivning</a:t>
            </a:r>
            <a:r>
              <a:rPr lang="sv-SE" sz="1333"/>
              <a:t> för en mer detaljerad beskrivning av hur effektmåtten räknas fram.</a:t>
            </a:r>
          </a:p>
          <a:p>
            <a:pPr>
              <a:spcBef>
                <a:spcPts val="667"/>
              </a:spcBef>
            </a:pPr>
            <a:r>
              <a:rPr lang="sv-SE" sz="1333"/>
              <a:t>Låga effektmått uppstår när kundernas betygsättning för ett serviceområde avviker från deras betygsättning av de tre NKI-frågorna (det övergripande NKI-resultatet). Man kan då anta att detta serviceområde är mindre viktigt för kundernas helhetsintryck. Ett effektmått på noll innebär dock inte att serviceområdet är helt oviktigt, utan snarare att något eller några andra serviceområden har tillmätts större betydelse för det övergripande NKI-resultatet och att kunderna är tillfreds med nivån som serviceområdet ligger på för tillfället.</a:t>
            </a:r>
          </a:p>
          <a:p>
            <a:pPr>
              <a:spcBef>
                <a:spcPts val="667"/>
              </a:spcBef>
            </a:pPr>
            <a:r>
              <a:rPr lang="sv-SE" sz="1333"/>
              <a:t>R2 är ett mått på i vilken grad frågorna under respektive serviceområde förklarar det övergripande NKI-värdet. R2-värdet för Landsbygdskommun med besöksnäring totalt är 92 %, vilket är en mycket hög förklaringsgrad. Ett lägre R2 indikerar att det finns faktorer eller omständigheter som påverkar NKI-värdet som inte har täckts in av enkätens frågor. Exempelvis en negativ debatt om kommunen i lokala media som inte har något med servicen i myndighetsutövningen att göra.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55</a:t>
            </a:fld>
            <a:endParaRPr lang="sv-SE"/>
          </a:p>
        </p:txBody>
      </p:sp>
      <p:sp>
        <p:nvSpPr>
          <p:cNvPr id="2" name="Platshållare för sidfot 1">
            <a:extLst>
              <a:ext uri="{FF2B5EF4-FFF2-40B4-BE49-F238E27FC236}">
                <a16:creationId xmlns:a16="http://schemas.microsoft.com/office/drawing/2014/main" id="{5B972583-9FCB-45A2-913C-5416815909C1}"/>
              </a:ext>
            </a:extLst>
          </p:cNvPr>
          <p:cNvSpPr>
            <a:spLocks noGrp="1"/>
          </p:cNvSpPr>
          <p:nvPr>
            <p:ph type="ftr" sz="quarter" idx="20"/>
          </p:nvPr>
        </p:nvSpPr>
        <p:spPr>
          <a:xfrm>
            <a:off x="564746" y="6356351"/>
            <a:ext cx="7144592" cy="366183"/>
          </a:xfrm>
        </p:spPr>
        <p:txBody>
          <a:bodyPr/>
          <a:lstStyle/>
          <a:p>
            <a:r>
              <a:rPr lang="sv-SE"/>
              <a:t>*Effektmåtten som visas är för kommungrupp ”Landsbygdskommun med besöksnäring” eftersom effektmåtten för Storuman inte var tillräckligt tillförlitliga på grund av för låg bas och/eller förklaringsgrad.</a:t>
            </a:r>
          </a:p>
        </p:txBody>
      </p:sp>
      <p:pic>
        <p:nvPicPr>
          <p:cNvPr id="11" name="New picture"/>
          <p:cNvPicPr/>
          <p:nvPr/>
        </p:nvPicPr>
        <p:blipFill>
          <a:blip r:embed="rId2"/>
          <a:stretch>
            <a:fillRect/>
          </a:stretch>
        </p:blipFill>
        <p:spPr>
          <a:xfrm>
            <a:off x="355600" y="1803400"/>
            <a:ext cx="5372100" cy="4089400"/>
          </a:xfrm>
          <a:prstGeom prst="rect">
            <a:avLst/>
          </a:prstGeom>
        </p:spPr>
      </p:pic>
    </p:spTree>
    <p:extLst>
      <p:ext uri="{BB962C8B-B14F-4D97-AF65-F5344CB8AC3E}">
        <p14:creationId xmlns:p14="http://schemas.microsoft.com/office/powerpoint/2010/main" val="115934499"/>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sz="2400"/>
              <a:t>*Landsbygdskommun med besöksnäring Miljö- och hälsoskydd 2022</a:t>
            </a:r>
            <a:br>
              <a:rPr lang="sv-SE" sz="2400"/>
            </a:br>
            <a:r>
              <a:rPr lang="sv-SE" sz="2400"/>
              <a:t>Prioriteringsmatris</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56</a:t>
            </a:fld>
            <a:endParaRPr lang="sv-SE"/>
          </a:p>
        </p:txBody>
      </p:sp>
      <p:sp>
        <p:nvSpPr>
          <p:cNvPr id="2" name="Platshållare för sidfot 1">
            <a:extLst>
              <a:ext uri="{FF2B5EF4-FFF2-40B4-BE49-F238E27FC236}">
                <a16:creationId xmlns:a16="http://schemas.microsoft.com/office/drawing/2014/main" id="{5B972583-9FCB-45A2-913C-5416815909C1}"/>
              </a:ext>
            </a:extLst>
          </p:cNvPr>
          <p:cNvSpPr>
            <a:spLocks noGrp="1"/>
          </p:cNvSpPr>
          <p:nvPr>
            <p:ph type="ftr" sz="quarter" idx="20"/>
          </p:nvPr>
        </p:nvSpPr>
        <p:spPr>
          <a:xfrm>
            <a:off x="564747" y="6356351"/>
            <a:ext cx="7247067" cy="366183"/>
          </a:xfrm>
        </p:spPr>
        <p:txBody>
          <a:bodyPr/>
          <a:lstStyle/>
          <a:p>
            <a:r>
              <a:rPr lang="sv-SE"/>
              <a:t>*Effektmåtten som visas är för kommungrupp ”Landsbygdskommun med besöksnäring” då effektmåtten för Storuman inte var tillräckligt tillförlitliga på grund av för låg bas och/eller förklaringsgrad.</a:t>
            </a:r>
          </a:p>
        </p:txBody>
      </p:sp>
      <p:sp>
        <p:nvSpPr>
          <p:cNvPr id="6" name="Platshållare för innehåll 5">
            <a:extLst>
              <a:ext uri="{FF2B5EF4-FFF2-40B4-BE49-F238E27FC236}">
                <a16:creationId xmlns:a16="http://schemas.microsoft.com/office/drawing/2014/main" id="{615EC93E-52EB-4CEA-A04B-92BDB6BD89B6}"/>
              </a:ext>
            </a:extLst>
          </p:cNvPr>
          <p:cNvSpPr>
            <a:spLocks noGrp="1"/>
          </p:cNvSpPr>
          <p:nvPr>
            <p:ph sz="quarter" idx="19"/>
          </p:nvPr>
        </p:nvSpPr>
        <p:spPr>
          <a:xfrm>
            <a:off x="7701455" y="1371600"/>
            <a:ext cx="3831041" cy="4795736"/>
          </a:xfrm>
        </p:spPr>
        <p:txBody>
          <a:bodyPr/>
          <a:lstStyle/>
          <a:p>
            <a:pPr>
              <a:spcBef>
                <a:spcPts val="667"/>
              </a:spcBef>
            </a:pPr>
            <a:r>
              <a:rPr lang="sv-SE" sz="1200" b="1"/>
              <a:t>I prioriteringsmatrisen delas de sex serviceområdena in i fyra olika kategorier baserade på betygsindex och effektmått enligt följande:</a:t>
            </a:r>
          </a:p>
          <a:p>
            <a:pPr>
              <a:spcBef>
                <a:spcPts val="667"/>
              </a:spcBef>
            </a:pPr>
            <a:r>
              <a:rPr lang="sv-SE" sz="1200" b="1">
                <a:solidFill>
                  <a:schemeClr val="accent6"/>
                </a:solidFill>
              </a:rPr>
              <a:t>Vårda</a:t>
            </a:r>
            <a:r>
              <a:rPr lang="sv-SE" sz="1200"/>
              <a:t> – Serviceområden inom denna kategori upplevs som viktiga, och har också fått ett bra betyg. Detta resultat bör bibehållas och om effektmåttet är högt även förbättras.</a:t>
            </a:r>
          </a:p>
          <a:p>
            <a:pPr>
              <a:spcBef>
                <a:spcPts val="667"/>
              </a:spcBef>
            </a:pPr>
            <a:r>
              <a:rPr lang="sv-SE" sz="1200" b="1">
                <a:solidFill>
                  <a:schemeClr val="accent2"/>
                </a:solidFill>
              </a:rPr>
              <a:t>Prioritera</a:t>
            </a:r>
            <a:r>
              <a:rPr lang="sv-SE" sz="1200"/>
              <a:t> – Serviceområden inom denna kategori är av stor vikt att förbättra. De har hög inverkan på det totala NKI-värdet samtidigt som de ges förhållandevis låga betyg.</a:t>
            </a:r>
          </a:p>
          <a:p>
            <a:pPr>
              <a:spcBef>
                <a:spcPts val="667"/>
              </a:spcBef>
            </a:pPr>
            <a:r>
              <a:rPr lang="sv-SE" sz="1200" b="1">
                <a:solidFill>
                  <a:schemeClr val="accent3"/>
                </a:solidFill>
              </a:rPr>
              <a:t>Lägre prioritet </a:t>
            </a:r>
            <a:r>
              <a:rPr lang="sv-SE" sz="1200"/>
              <a:t>– Serviceområden med låga betyg, men med lägre påverkan på det totala NKI-värdet. Förbättringar kan vara önskvärda, men är inte lika viktiga som serviceområden inom kategorin ”Prioritera”.</a:t>
            </a:r>
          </a:p>
          <a:p>
            <a:pPr>
              <a:spcBef>
                <a:spcPts val="667"/>
              </a:spcBef>
            </a:pPr>
            <a:r>
              <a:rPr lang="sv-SE" sz="1200" b="1">
                <a:solidFill>
                  <a:schemeClr val="accent5"/>
                </a:solidFill>
              </a:rPr>
              <a:t>Bevaka</a:t>
            </a:r>
            <a:r>
              <a:rPr lang="sv-SE" sz="1200"/>
              <a:t> – Serviceområden inom denna kategori kräver i dagsläget ingen direkt åtgärd, då prestationen är relativt god samtidigt som det finns viktigare områden att prioritera.</a:t>
            </a:r>
          </a:p>
        </p:txBody>
      </p:sp>
      <p:pic>
        <p:nvPicPr>
          <p:cNvPr id="11" name="New picture"/>
          <p:cNvPicPr/>
          <p:nvPr/>
        </p:nvPicPr>
        <p:blipFill>
          <a:blip r:embed="rId2"/>
          <a:stretch>
            <a:fillRect/>
          </a:stretch>
        </p:blipFill>
        <p:spPr>
          <a:xfrm>
            <a:off x="355600" y="1524000"/>
            <a:ext cx="7035800" cy="4737100"/>
          </a:xfrm>
          <a:prstGeom prst="rect">
            <a:avLst/>
          </a:prstGeom>
        </p:spPr>
      </p:pic>
    </p:spTree>
    <p:extLst>
      <p:ext uri="{BB962C8B-B14F-4D97-AF65-F5344CB8AC3E}">
        <p14:creationId xmlns:p14="http://schemas.microsoft.com/office/powerpoint/2010/main" val="2307506655"/>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Miljö- och hälsoskydd</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57</a:t>
            </a:fld>
            <a:endParaRPr lang="sv-SE"/>
          </a:p>
        </p:txBody>
      </p:sp>
      <p:pic>
        <p:nvPicPr>
          <p:cNvPr id="11" name="New picture"/>
          <p:cNvPicPr/>
          <p:nvPr/>
        </p:nvPicPr>
        <p:blipFill>
          <a:blip r:embed="rId2"/>
          <a:stretch>
            <a:fillRect/>
          </a:stretch>
        </p:blipFill>
        <p:spPr>
          <a:xfrm>
            <a:off x="355600" y="1524000"/>
            <a:ext cx="5372100" cy="2565400"/>
          </a:xfrm>
          <a:prstGeom prst="rect">
            <a:avLst/>
          </a:prstGeom>
        </p:spPr>
      </p:pic>
      <p:pic>
        <p:nvPicPr>
          <p:cNvPr id="12" name="New picture"/>
          <p:cNvPicPr/>
          <p:nvPr/>
        </p:nvPicPr>
        <p:blipFill>
          <a:blip r:embed="rId3"/>
          <a:stretch>
            <a:fillRect/>
          </a:stretch>
        </p:blipFill>
        <p:spPr>
          <a:xfrm>
            <a:off x="6096000" y="1524000"/>
            <a:ext cx="5372100" cy="37973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Miljö- och hälsoskydd</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58</a:t>
            </a:fld>
            <a:endParaRPr lang="sv-SE"/>
          </a:p>
        </p:txBody>
      </p:sp>
      <p:pic>
        <p:nvPicPr>
          <p:cNvPr id="11" name="New picture"/>
          <p:cNvPicPr/>
          <p:nvPr/>
        </p:nvPicPr>
        <p:blipFill>
          <a:blip r:embed="rId2"/>
          <a:stretch>
            <a:fillRect/>
          </a:stretch>
        </p:blipFill>
        <p:spPr>
          <a:xfrm>
            <a:off x="355600" y="1524000"/>
            <a:ext cx="5372100" cy="4610100"/>
          </a:xfrm>
          <a:prstGeom prst="rect">
            <a:avLst/>
          </a:prstGeom>
        </p:spPr>
      </p:pic>
      <p:pic>
        <p:nvPicPr>
          <p:cNvPr id="12" name="New picture"/>
          <p:cNvPicPr/>
          <p:nvPr/>
        </p:nvPicPr>
        <p:blipFill>
          <a:blip r:embed="rId3"/>
          <a:stretch>
            <a:fillRect/>
          </a:stretch>
        </p:blipFill>
        <p:spPr>
          <a:xfrm>
            <a:off x="6096000" y="1524000"/>
            <a:ext cx="5372100" cy="37973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Platshållare för text 7">
            <a:extLst>
              <a:ext uri="{FF2B5EF4-FFF2-40B4-BE49-F238E27FC236}">
                <a16:creationId xmlns:a16="http://schemas.microsoft.com/office/drawing/2014/main" id="{FC2FFC30-5F91-4F8C-92E7-4A1519A5644C}"/>
              </a:ext>
            </a:extLst>
          </p:cNvPr>
          <p:cNvSpPr>
            <a:spLocks noGrp="1"/>
          </p:cNvSpPr>
          <p:nvPr>
            <p:ph type="body" sz="quarter" idx="14"/>
          </p:nvPr>
        </p:nvSpPr>
        <p:spPr/>
        <p:txBody>
          <a:bodyPr/>
          <a:lstStyle/>
          <a:p>
            <a:r>
              <a:rPr lang="sv-SE"/>
              <a:t>Enkät</a:t>
            </a:r>
          </a:p>
        </p:txBody>
      </p:sp>
      <p:sp>
        <p:nvSpPr>
          <p:cNvPr id="9" name="Platshållare för text 8">
            <a:extLst>
              <a:ext uri="{FF2B5EF4-FFF2-40B4-BE49-F238E27FC236}">
                <a16:creationId xmlns:a16="http://schemas.microsoft.com/office/drawing/2014/main" id="{B1FCBF62-7641-44EE-8DC9-C34DD9BDBEDF}"/>
              </a:ext>
            </a:extLst>
          </p:cNvPr>
          <p:cNvSpPr>
            <a:spLocks noGrp="1"/>
          </p:cNvSpPr>
          <p:nvPr>
            <p:ph type="body" sz="quarter" idx="15"/>
          </p:nvPr>
        </p:nvSpPr>
        <p:spPr/>
        <p:txBody>
          <a:bodyPr/>
          <a:lstStyle/>
          <a:p>
            <a:r>
              <a:rPr lang="sv-SE"/>
              <a:t>Metod</a:t>
            </a:r>
          </a:p>
        </p:txBody>
      </p:sp>
      <p:sp>
        <p:nvSpPr>
          <p:cNvPr id="7" name="Rubrik 6">
            <a:extLst>
              <a:ext uri="{FF2B5EF4-FFF2-40B4-BE49-F238E27FC236}">
                <a16:creationId xmlns:a16="http://schemas.microsoft.com/office/drawing/2014/main" id="{144D4558-0A04-4194-8744-3EE2D97B589F}"/>
              </a:ext>
            </a:extLst>
          </p:cNvPr>
          <p:cNvSpPr>
            <a:spLocks noGrp="1"/>
          </p:cNvSpPr>
          <p:nvPr>
            <p:ph type="title"/>
          </p:nvPr>
        </p:nvSpPr>
        <p:spPr/>
        <p:txBody>
          <a:bodyPr/>
          <a:lstStyle/>
          <a:p>
            <a:r>
              <a:rPr lang="sv-SE">
                <a:solidFill>
                  <a:schemeClr val="accent2"/>
                </a:solidFill>
              </a:rPr>
              <a:t>Om undersökningen</a:t>
            </a:r>
          </a:p>
        </p:txBody>
      </p:sp>
      <p:sp>
        <p:nvSpPr>
          <p:cNvPr id="10" name="Platshållare för text 9">
            <a:extLst>
              <a:ext uri="{FF2B5EF4-FFF2-40B4-BE49-F238E27FC236}">
                <a16:creationId xmlns:a16="http://schemas.microsoft.com/office/drawing/2014/main" id="{D3C1DD17-EDE7-4246-ADEF-A45CBD0EA11C}"/>
              </a:ext>
            </a:extLst>
          </p:cNvPr>
          <p:cNvSpPr>
            <a:spLocks noGrp="1"/>
          </p:cNvSpPr>
          <p:nvPr>
            <p:ph type="body" sz="quarter" idx="16"/>
          </p:nvPr>
        </p:nvSpPr>
        <p:spPr/>
        <p:txBody>
          <a:bodyPr/>
          <a:lstStyle/>
          <a:p>
            <a:r>
              <a:rPr lang="sv-SE"/>
              <a:t>Enkäten byggs upp av frågor om olika serviceområden (övergripande faktorer) som sammanfattar kundernas upplevelse av kommunens service:</a:t>
            </a:r>
          </a:p>
          <a:p>
            <a:pPr lvl="1"/>
            <a:r>
              <a:rPr lang="sv-SE"/>
              <a:t>Tillgänglighet</a:t>
            </a:r>
          </a:p>
          <a:p>
            <a:pPr lvl="1"/>
            <a:r>
              <a:rPr lang="sv-SE"/>
              <a:t>Information</a:t>
            </a:r>
          </a:p>
          <a:p>
            <a:pPr lvl="1"/>
            <a:r>
              <a:rPr lang="sv-SE"/>
              <a:t>Bemötande</a:t>
            </a:r>
          </a:p>
          <a:p>
            <a:pPr lvl="1"/>
            <a:r>
              <a:rPr lang="sv-SE"/>
              <a:t>Kompetens</a:t>
            </a:r>
          </a:p>
          <a:p>
            <a:pPr lvl="1"/>
            <a:r>
              <a:rPr lang="sv-SE"/>
              <a:t>Rättssäkerhet</a:t>
            </a:r>
          </a:p>
          <a:p>
            <a:pPr lvl="1"/>
            <a:r>
              <a:rPr lang="sv-SE"/>
              <a:t>Effektivitet</a:t>
            </a:r>
          </a:p>
        </p:txBody>
      </p:sp>
      <p:sp>
        <p:nvSpPr>
          <p:cNvPr id="11" name="Platshållare för text 10">
            <a:extLst>
              <a:ext uri="{FF2B5EF4-FFF2-40B4-BE49-F238E27FC236}">
                <a16:creationId xmlns:a16="http://schemas.microsoft.com/office/drawing/2014/main" id="{EACCC5AE-7A62-462C-B36B-FF0D69D88B7A}"/>
              </a:ext>
            </a:extLst>
          </p:cNvPr>
          <p:cNvSpPr>
            <a:spLocks noGrp="1"/>
          </p:cNvSpPr>
          <p:nvPr>
            <p:ph type="body" sz="quarter" idx="17"/>
          </p:nvPr>
        </p:nvSpPr>
        <p:spPr/>
        <p:txBody>
          <a:bodyPr/>
          <a:lstStyle/>
          <a:p>
            <a:r>
              <a:rPr lang="sv-SE" sz="1400"/>
              <a:t>Urvalet för undersökningen har i sin helhet tillhandahållits av respektive kommun och utgörs av privata företag och övriga som haft ett myndighetsärende på kommunen under 2022.</a:t>
            </a:r>
          </a:p>
          <a:p>
            <a:pPr lvl="3"/>
            <a:r>
              <a:rPr lang="sv-SE" sz="1400"/>
              <a:t>Viktning</a:t>
            </a:r>
          </a:p>
          <a:p>
            <a:r>
              <a:rPr lang="sv-SE" sz="1400"/>
              <a:t>Eftersom bortfallet för olika myndighetsområden kan vara olika stort så viktas svaren efter myndighetsområde för att kommunens helhetsresultat ska bli så representativt som möjligt för kommunens alla myndighetsområden samt jämförbart med andra kommuner. Det innebär att om en kommun har lika många ärenden för till exempel bygglov som för serveringstillstånd, men dubbelt så många svar för bygglovsärendena så kommer svaren för serveringstillstånd få dubbelt så hög vikt som svaren för bygglov.</a:t>
            </a:r>
          </a:p>
        </p:txBody>
      </p:sp>
      <p:sp>
        <p:nvSpPr>
          <p:cNvPr id="2" name="Platshållare för bildnummer 1">
            <a:extLst>
              <a:ext uri="{FF2B5EF4-FFF2-40B4-BE49-F238E27FC236}">
                <a16:creationId xmlns:a16="http://schemas.microsoft.com/office/drawing/2014/main" id="{6DC28BE8-1DA8-4916-B747-CDA96D7EA4BF}"/>
              </a:ext>
            </a:extLst>
          </p:cNvPr>
          <p:cNvSpPr>
            <a:spLocks noGrp="1"/>
          </p:cNvSpPr>
          <p:nvPr>
            <p:ph type="sldNum" sz="quarter" idx="19"/>
          </p:nvPr>
        </p:nvSpPr>
        <p:spPr/>
        <p:txBody>
          <a:bodyPr/>
          <a:lstStyle/>
          <a:p>
            <a:fld id="{0BCBA026-1F68-453E-9036-CC352B75EE63}" type="slidenum">
              <a:rPr lang="sv-SE" smtClean="0"/>
              <a:t>5</a:t>
            </a:fld>
            <a:endParaRPr lang="sv-SE"/>
          </a:p>
        </p:txBody>
      </p:sp>
    </p:spTree>
    <p:extLst>
      <p:ext uri="{BB962C8B-B14F-4D97-AF65-F5344CB8AC3E}">
        <p14:creationId xmlns:p14="http://schemas.microsoft.com/office/powerpoint/2010/main" val="1777379521"/>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Miljö- och hälsoskydd</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59</a:t>
            </a:fld>
            <a:endParaRPr lang="sv-SE"/>
          </a:p>
        </p:txBody>
      </p:sp>
      <p:pic>
        <p:nvPicPr>
          <p:cNvPr id="11" name="New picture"/>
          <p:cNvPicPr/>
          <p:nvPr/>
        </p:nvPicPr>
        <p:blipFill>
          <a:blip r:embed="rId2"/>
          <a:stretch>
            <a:fillRect/>
          </a:stretch>
        </p:blipFill>
        <p:spPr>
          <a:xfrm>
            <a:off x="355600" y="1524000"/>
            <a:ext cx="5372100" cy="21590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Miljö- och hälsoskydd</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60</a:t>
            </a:fld>
            <a:endParaRPr lang="sv-SE"/>
          </a:p>
        </p:txBody>
      </p:sp>
      <p:pic>
        <p:nvPicPr>
          <p:cNvPr id="11" name="New picture"/>
          <p:cNvPicPr/>
          <p:nvPr/>
        </p:nvPicPr>
        <p:blipFill>
          <a:blip r:embed="rId2"/>
          <a:stretch>
            <a:fillRect/>
          </a:stretch>
        </p:blipFill>
        <p:spPr>
          <a:xfrm>
            <a:off x="355600" y="1524000"/>
            <a:ext cx="5372100" cy="3390900"/>
          </a:xfrm>
          <a:prstGeom prst="rect">
            <a:avLst/>
          </a:prstGeom>
        </p:spPr>
      </p:pic>
      <p:pic>
        <p:nvPicPr>
          <p:cNvPr id="12" name="New picture"/>
          <p:cNvPicPr/>
          <p:nvPr/>
        </p:nvPicPr>
        <p:blipFill>
          <a:blip r:embed="rId3"/>
          <a:stretch>
            <a:fillRect/>
          </a:stretch>
        </p:blipFill>
        <p:spPr>
          <a:xfrm>
            <a:off x="6096000" y="1524000"/>
            <a:ext cx="5372100" cy="25654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Miljö- och hälsoskydd</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61</a:t>
            </a:fld>
            <a:endParaRPr lang="sv-SE"/>
          </a:p>
        </p:txBody>
      </p:sp>
      <p:pic>
        <p:nvPicPr>
          <p:cNvPr id="11" name="New picture"/>
          <p:cNvPicPr/>
          <p:nvPr/>
        </p:nvPicPr>
        <p:blipFill>
          <a:blip r:embed="rId2"/>
          <a:stretch>
            <a:fillRect/>
          </a:stretch>
        </p:blipFill>
        <p:spPr>
          <a:xfrm>
            <a:off x="355600" y="1524000"/>
            <a:ext cx="5372100" cy="33909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Miljö- och hälsoskydd</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62</a:t>
            </a:fld>
            <a:endParaRPr lang="sv-SE"/>
          </a:p>
        </p:txBody>
      </p:sp>
      <p:pic>
        <p:nvPicPr>
          <p:cNvPr id="11" name="New picture"/>
          <p:cNvPicPr/>
          <p:nvPr/>
        </p:nvPicPr>
        <p:blipFill>
          <a:blip r:embed="rId2"/>
          <a:stretch>
            <a:fillRect/>
          </a:stretch>
        </p:blipFill>
        <p:spPr>
          <a:xfrm>
            <a:off x="355600" y="1524000"/>
            <a:ext cx="5372100" cy="1752600"/>
          </a:xfrm>
          <a:prstGeom prst="rect">
            <a:avLst/>
          </a:prstGeom>
        </p:spPr>
      </p:pic>
      <p:pic>
        <p:nvPicPr>
          <p:cNvPr id="12" name="New picture"/>
          <p:cNvPicPr/>
          <p:nvPr/>
        </p:nvPicPr>
        <p:blipFill>
          <a:blip r:embed="rId3"/>
          <a:stretch>
            <a:fillRect/>
          </a:stretch>
        </p:blipFill>
        <p:spPr>
          <a:xfrm>
            <a:off x="6096000" y="1524000"/>
            <a:ext cx="5372100" cy="17526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ubrik 2">
            <a:extLst>
              <a:ext uri="{FF2B5EF4-FFF2-40B4-BE49-F238E27FC236}">
                <a16:creationId xmlns:a16="http://schemas.microsoft.com/office/drawing/2014/main" id="{4433EAE9-B57B-4687-A624-CB86C84A61D8}"/>
              </a:ext>
            </a:extLst>
          </p:cNvPr>
          <p:cNvSpPr>
            <a:spLocks noGrp="1"/>
          </p:cNvSpPr>
          <p:nvPr>
            <p:ph type="title"/>
          </p:nvPr>
        </p:nvSpPr>
        <p:spPr/>
        <p:txBody>
          <a:bodyPr/>
          <a:lstStyle/>
          <a:p>
            <a:r>
              <a:rPr lang="sv-SE" sz="5400"/>
              <a:t>Livsmedelskontroll</a:t>
            </a:r>
          </a:p>
        </p:txBody>
      </p:sp>
    </p:spTree>
    <p:extLst>
      <p:ext uri="{BB962C8B-B14F-4D97-AF65-F5344CB8AC3E}">
        <p14:creationId xmlns:p14="http://schemas.microsoft.com/office/powerpoint/2010/main" val="3570792013"/>
      </p:ext>
    </p:extLst>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Livsmedelskontroll</a:t>
            </a:r>
            <a:br>
              <a:rPr lang="sv-SE"/>
            </a:br>
            <a:r>
              <a:rPr lang="sv-SE"/>
              <a:t>Sammanfattning och rekommendationer</a:t>
            </a:r>
          </a:p>
        </p:txBody>
      </p:sp>
      <p:sp>
        <p:nvSpPr>
          <p:cNvPr id="2" name="Platshållare för innehåll 1">
            <a:extLst>
              <a:ext uri="{FF2B5EF4-FFF2-40B4-BE49-F238E27FC236}">
                <a16:creationId xmlns:a16="http://schemas.microsoft.com/office/drawing/2014/main" id="{9F93A410-A8E4-4CD4-B0A6-FDF306ACAFFE}"/>
              </a:ext>
            </a:extLst>
          </p:cNvPr>
          <p:cNvSpPr>
            <a:spLocks noGrp="1"/>
          </p:cNvSpPr>
          <p:nvPr>
            <p:ph sz="quarter" idx="18"/>
          </p:nvPr>
        </p:nvSpPr>
        <p:spPr/>
        <p:txBody>
          <a:bodyPr/>
          <a:lstStyle/>
          <a:p>
            <a:pPr lvl="1"/>
            <a:r>
              <a:rPr lang="sv-SE"/>
              <a:t>Svarsfrekvensen uppgår till 67 procent. Det är en mycket bra nivå som ger ett bra underlag för att ta beslut om åtgärder och sätta upp mål.</a:t>
            </a:r>
          </a:p>
          <a:p>
            <a:pPr lvl="1"/>
            <a:r>
              <a:rPr lang="sv-SE"/>
              <a:t>NKI för Livsmedelskontroll uppgår till 84, vilket är en mycket bra nivå. Resultatet visar dessutom på en positivt utveckling över tid (2021: 78).</a:t>
            </a:r>
          </a:p>
          <a:p>
            <a:pPr lvl="1"/>
            <a:r>
              <a:rPr lang="sv-SE"/>
              <a:t>Högst omdöme ges Bemötande, med ett index på 90. Samtliga serviceområden har ett index mellan 74-90.</a:t>
            </a:r>
          </a:p>
          <a:p>
            <a:pPr lvl="1"/>
            <a:endParaRPr lang="sv-SE"/>
          </a:p>
        </p:txBody>
      </p:sp>
      <p:sp>
        <p:nvSpPr>
          <p:cNvPr id="3" name="Platshållare för innehåll 2">
            <a:extLst>
              <a:ext uri="{FF2B5EF4-FFF2-40B4-BE49-F238E27FC236}">
                <a16:creationId xmlns:a16="http://schemas.microsoft.com/office/drawing/2014/main" id="{CDBDE471-6DE4-442B-8B29-3CE38159B624}"/>
              </a:ext>
            </a:extLst>
          </p:cNvPr>
          <p:cNvSpPr>
            <a:spLocks noGrp="1"/>
          </p:cNvSpPr>
          <p:nvPr>
            <p:ph sz="quarter" idx="19"/>
          </p:nvPr>
        </p:nvSpPr>
        <p:spPr/>
        <p:txBody>
          <a:bodyPr/>
          <a:lstStyle/>
          <a:p>
            <a:endParaRPr lang="sv-SE"/>
          </a:p>
          <a:p>
            <a:pPr lvl="1"/>
            <a:endParaRPr lang="sv-SE"/>
          </a:p>
          <a:p>
            <a:pPr lvl="1"/>
            <a:endParaRPr lang="sv-SE"/>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64</a:t>
            </a:fld>
            <a:endParaRPr lang="sv-SE"/>
          </a:p>
        </p:txBody>
      </p:sp>
    </p:spTree>
    <p:extLst>
      <p:ext uri="{BB962C8B-B14F-4D97-AF65-F5344CB8AC3E}">
        <p14:creationId xmlns:p14="http://schemas.microsoft.com/office/powerpoint/2010/main" val="1928915424"/>
      </p:ext>
    </p:extLst>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Livsmedelskontroll</a:t>
            </a:r>
            <a:br>
              <a:rPr lang="sv-SE"/>
            </a:br>
            <a:r>
              <a:rPr lang="sv-SE"/>
              <a:t>Serviceområden</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65</a:t>
            </a:fld>
            <a:endParaRPr lang="sv-SE"/>
          </a:p>
        </p:txBody>
      </p:sp>
      <p:pic>
        <p:nvPicPr>
          <p:cNvPr id="11" name="New picture"/>
          <p:cNvPicPr/>
          <p:nvPr/>
        </p:nvPicPr>
        <p:blipFill>
          <a:blip r:embed="rId2"/>
          <a:stretch>
            <a:fillRect/>
          </a:stretch>
        </p:blipFill>
        <p:spPr>
          <a:xfrm>
            <a:off x="355600" y="1346200"/>
            <a:ext cx="11150600" cy="5080000"/>
          </a:xfrm>
          <a:prstGeom prst="rect">
            <a:avLst/>
          </a:prstGeom>
        </p:spPr>
      </p:pic>
      <p:sp>
        <p:nvSpPr>
          <p:cNvPr id="12" name="Platshållare för sidfot 2"/>
          <p:cNvSpPr>
            <a:spLocks noGrp="1"/>
          </p:cNvSpPr>
          <p:nvPr>
            <p:ph type="ftr" sz="quarter" idx="20"/>
          </p:nvPr>
        </p:nvSpPr>
        <p:spPr/>
        <p:txBody>
          <a:bodyPr/>
          <a:lstStyle/>
          <a:p>
            <a:r>
              <a:t>Jmf: Färgmarkeringar indikerar om resultatet för Storuman är minst tre enheter </a:t>
            </a:r>
            <a:r>
              <a:rPr>
                <a:solidFill>
                  <a:srgbClr val="008000"/>
                </a:solidFill>
              </a:rPr>
              <a:t>högre</a:t>
            </a:r>
            <a:r>
              <a:t> eller </a:t>
            </a:r>
            <a:r>
              <a:rPr>
                <a:solidFill>
                  <a:srgbClr val="FF0000"/>
                </a:solidFill>
              </a:rPr>
              <a:t>lägre</a:t>
            </a:r>
            <a:r>
              <a:t> än referensresultatet.</a:t>
            </a:r>
          </a:p>
        </p:txBody>
      </p:sp>
    </p:spTree>
    <p:extLst>
      <p:ext uri="{BB962C8B-B14F-4D97-AF65-F5344CB8AC3E}">
        <p14:creationId xmlns:p14="http://schemas.microsoft.com/office/powerpoint/2010/main" val="2066744890"/>
      </p:ext>
    </p:extLst>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Livsmedelskontroll</a:t>
            </a:r>
            <a:br>
              <a:rPr lang="sv-SE"/>
            </a:br>
            <a:r>
              <a:rPr lang="sv-SE"/>
              <a:t>Svarsfördelning</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66</a:t>
            </a:fld>
            <a:endParaRPr lang="sv-SE"/>
          </a:p>
        </p:txBody>
      </p:sp>
      <p:pic>
        <p:nvPicPr>
          <p:cNvPr id="11" name="New picture"/>
          <p:cNvPicPr/>
          <p:nvPr/>
        </p:nvPicPr>
        <p:blipFill>
          <a:blip r:embed="rId2"/>
          <a:stretch>
            <a:fillRect/>
          </a:stretch>
        </p:blipFill>
        <p:spPr>
          <a:xfrm>
            <a:off x="355600" y="1346200"/>
            <a:ext cx="11468100" cy="44450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sz="2400"/>
              <a:t>*Landsbygdskommun med besöksnäring Livsmedelskontroll 2022</a:t>
            </a:r>
            <a:br>
              <a:rPr lang="sv-SE"/>
            </a:br>
            <a:r>
              <a:rPr lang="sv-SE" sz="2400"/>
              <a:t>Effektmått och förklaringsgrad</a:t>
            </a:r>
          </a:p>
        </p:txBody>
      </p:sp>
      <p:sp>
        <p:nvSpPr>
          <p:cNvPr id="3" name="Platshållare för innehåll 2">
            <a:extLst>
              <a:ext uri="{FF2B5EF4-FFF2-40B4-BE49-F238E27FC236}">
                <a16:creationId xmlns:a16="http://schemas.microsoft.com/office/drawing/2014/main" id="{CDBDE471-6DE4-442B-8B29-3CE38159B624}"/>
              </a:ext>
            </a:extLst>
          </p:cNvPr>
          <p:cNvSpPr>
            <a:spLocks noGrp="1"/>
          </p:cNvSpPr>
          <p:nvPr>
            <p:ph sz="quarter" idx="19"/>
          </p:nvPr>
        </p:nvSpPr>
        <p:spPr>
          <a:xfrm>
            <a:off x="6244066" y="1489842"/>
            <a:ext cx="5643135" cy="4470690"/>
          </a:xfrm>
        </p:spPr>
        <p:txBody>
          <a:bodyPr/>
          <a:lstStyle/>
          <a:p>
            <a:pPr>
              <a:spcBef>
                <a:spcPts val="667"/>
              </a:spcBef>
            </a:pPr>
            <a:r>
              <a:rPr lang="sv-SE" sz="1333"/>
              <a:t>Effektmåtten visar i vilken utsträckning respektive serviceområde påverkar det totala NKI-värdet. För att effektmått ska beräknas krävs att minst 50 kunder har svarat på serviceområdenas totalfrågor samt de tre NKI-frågorna. Se avsnittet </a:t>
            </a:r>
            <a:r>
              <a:rPr lang="sv-SE" sz="1333" i="1"/>
              <a:t>Modellbeskrivning</a:t>
            </a:r>
            <a:r>
              <a:rPr lang="sv-SE" sz="1333"/>
              <a:t> för en mer detaljerad beskrivning av hur effektmåtten räknas fram.</a:t>
            </a:r>
          </a:p>
          <a:p>
            <a:pPr>
              <a:spcBef>
                <a:spcPts val="667"/>
              </a:spcBef>
            </a:pPr>
            <a:r>
              <a:rPr lang="sv-SE" sz="1333"/>
              <a:t>Låga effektmått uppstår när kundernas betygsättning för ett serviceområde avviker från deras betygsättning av de tre NKI-frågorna (det övergripande NKI-resultatet). Man kan då anta att detta serviceområde är mindre viktigt för kundernas helhetsintryck. Ett effektmått på noll innebär dock inte att serviceområdet är helt oviktigt, utan snarare att något eller några andra serviceområden har tillmätts större betydelse för det övergripande NKI-resultatet och att kunderna är tillfreds med nivån som serviceområdet ligger på för tillfället.</a:t>
            </a:r>
          </a:p>
          <a:p>
            <a:pPr>
              <a:spcBef>
                <a:spcPts val="667"/>
              </a:spcBef>
            </a:pPr>
            <a:r>
              <a:rPr lang="sv-SE" sz="1333"/>
              <a:t>R2 är ett mått på i vilken grad frågorna under respektive serviceområde förklarar det övergripande NKI-värdet. R2-värdet för Landsbygdskommun med besöksnäring totalt är 93 %, vilket är en mycket hög förklaringsgrad. Ett lägre R2 indikerar att det finns faktorer eller omständigheter som påverkar NKI-värdet som inte har täckts in av enkätens frågor. Exempelvis en negativ debatt om kommunen i lokala media som inte har något med servicen i myndighetsutövningen att göra.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67</a:t>
            </a:fld>
            <a:endParaRPr lang="sv-SE"/>
          </a:p>
        </p:txBody>
      </p:sp>
      <p:sp>
        <p:nvSpPr>
          <p:cNvPr id="2" name="Platshållare för sidfot 1">
            <a:extLst>
              <a:ext uri="{FF2B5EF4-FFF2-40B4-BE49-F238E27FC236}">
                <a16:creationId xmlns:a16="http://schemas.microsoft.com/office/drawing/2014/main" id="{5B972583-9FCB-45A2-913C-5416815909C1}"/>
              </a:ext>
            </a:extLst>
          </p:cNvPr>
          <p:cNvSpPr>
            <a:spLocks noGrp="1"/>
          </p:cNvSpPr>
          <p:nvPr>
            <p:ph type="ftr" sz="quarter" idx="20"/>
          </p:nvPr>
        </p:nvSpPr>
        <p:spPr>
          <a:xfrm>
            <a:off x="564746" y="6356351"/>
            <a:ext cx="7144592" cy="366183"/>
          </a:xfrm>
        </p:spPr>
        <p:txBody>
          <a:bodyPr/>
          <a:lstStyle/>
          <a:p>
            <a:r>
              <a:rPr lang="sv-SE"/>
              <a:t>*Effektmåtten som visas är för kommungrupp ”Landsbygdskommun med besöksnäring” eftersom effektmåtten för Storuman inte var tillräckligt tillförlitliga på grund av för låg bas och/eller förklaringsgrad.</a:t>
            </a:r>
          </a:p>
        </p:txBody>
      </p:sp>
      <p:pic>
        <p:nvPicPr>
          <p:cNvPr id="11" name="New picture"/>
          <p:cNvPicPr/>
          <p:nvPr/>
        </p:nvPicPr>
        <p:blipFill>
          <a:blip r:embed="rId2"/>
          <a:stretch>
            <a:fillRect/>
          </a:stretch>
        </p:blipFill>
        <p:spPr>
          <a:xfrm>
            <a:off x="355600" y="1803400"/>
            <a:ext cx="5372100" cy="4089400"/>
          </a:xfrm>
          <a:prstGeom prst="rect">
            <a:avLst/>
          </a:prstGeom>
        </p:spPr>
      </p:pic>
    </p:spTree>
    <p:extLst>
      <p:ext uri="{BB962C8B-B14F-4D97-AF65-F5344CB8AC3E}">
        <p14:creationId xmlns:p14="http://schemas.microsoft.com/office/powerpoint/2010/main" val="115934499"/>
      </p:ext>
    </p:extLst>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sz="2400"/>
              <a:t>*Landsbygdskommun med besöksnäring Livsmedelskontroll 2022</a:t>
            </a:r>
            <a:br>
              <a:rPr lang="sv-SE" sz="2400"/>
            </a:br>
            <a:r>
              <a:rPr lang="sv-SE" sz="2400"/>
              <a:t>Prioriteringsmatris</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68</a:t>
            </a:fld>
            <a:endParaRPr lang="sv-SE"/>
          </a:p>
        </p:txBody>
      </p:sp>
      <p:sp>
        <p:nvSpPr>
          <p:cNvPr id="2" name="Platshållare för sidfot 1">
            <a:extLst>
              <a:ext uri="{FF2B5EF4-FFF2-40B4-BE49-F238E27FC236}">
                <a16:creationId xmlns:a16="http://schemas.microsoft.com/office/drawing/2014/main" id="{5B972583-9FCB-45A2-913C-5416815909C1}"/>
              </a:ext>
            </a:extLst>
          </p:cNvPr>
          <p:cNvSpPr>
            <a:spLocks noGrp="1"/>
          </p:cNvSpPr>
          <p:nvPr>
            <p:ph type="ftr" sz="quarter" idx="20"/>
          </p:nvPr>
        </p:nvSpPr>
        <p:spPr>
          <a:xfrm>
            <a:off x="564747" y="6356351"/>
            <a:ext cx="7247067" cy="366183"/>
          </a:xfrm>
        </p:spPr>
        <p:txBody>
          <a:bodyPr/>
          <a:lstStyle/>
          <a:p>
            <a:r>
              <a:rPr lang="sv-SE"/>
              <a:t>*Effektmåtten som visas är för kommungrupp ”Landsbygdskommun med besöksnäring” då effektmåtten för Storuman inte var tillräckligt tillförlitliga på grund av för låg bas och/eller förklaringsgrad.</a:t>
            </a:r>
          </a:p>
        </p:txBody>
      </p:sp>
      <p:sp>
        <p:nvSpPr>
          <p:cNvPr id="6" name="Platshållare för innehåll 5">
            <a:extLst>
              <a:ext uri="{FF2B5EF4-FFF2-40B4-BE49-F238E27FC236}">
                <a16:creationId xmlns:a16="http://schemas.microsoft.com/office/drawing/2014/main" id="{615EC93E-52EB-4CEA-A04B-92BDB6BD89B6}"/>
              </a:ext>
            </a:extLst>
          </p:cNvPr>
          <p:cNvSpPr>
            <a:spLocks noGrp="1"/>
          </p:cNvSpPr>
          <p:nvPr>
            <p:ph sz="quarter" idx="19"/>
          </p:nvPr>
        </p:nvSpPr>
        <p:spPr>
          <a:xfrm>
            <a:off x="7701455" y="1371600"/>
            <a:ext cx="3831041" cy="4795736"/>
          </a:xfrm>
        </p:spPr>
        <p:txBody>
          <a:bodyPr/>
          <a:lstStyle/>
          <a:p>
            <a:pPr>
              <a:spcBef>
                <a:spcPts val="667"/>
              </a:spcBef>
            </a:pPr>
            <a:r>
              <a:rPr lang="sv-SE" sz="1200" b="1"/>
              <a:t>I prioriteringsmatrisen delas de sex serviceområdena in i fyra olika kategorier baserade på betygsindex och effektmått enligt följande:</a:t>
            </a:r>
          </a:p>
          <a:p>
            <a:pPr>
              <a:spcBef>
                <a:spcPts val="667"/>
              </a:spcBef>
            </a:pPr>
            <a:r>
              <a:rPr lang="sv-SE" sz="1200" b="1">
                <a:solidFill>
                  <a:schemeClr val="accent6"/>
                </a:solidFill>
              </a:rPr>
              <a:t>Vårda</a:t>
            </a:r>
            <a:r>
              <a:rPr lang="sv-SE" sz="1200"/>
              <a:t> – Serviceområden inom denna kategori upplevs som viktiga, och har också fått ett bra betyg. Detta resultat bör bibehållas och om effektmåttet är högt även förbättras.</a:t>
            </a:r>
          </a:p>
          <a:p>
            <a:pPr>
              <a:spcBef>
                <a:spcPts val="667"/>
              </a:spcBef>
            </a:pPr>
            <a:r>
              <a:rPr lang="sv-SE" sz="1200" b="1">
                <a:solidFill>
                  <a:schemeClr val="accent2"/>
                </a:solidFill>
              </a:rPr>
              <a:t>Prioritera</a:t>
            </a:r>
            <a:r>
              <a:rPr lang="sv-SE" sz="1200"/>
              <a:t> – Serviceområden inom denna kategori är av stor vikt att förbättra. De har hög inverkan på det totala NKI-värdet samtidigt som de ges förhållandevis låga betyg.</a:t>
            </a:r>
          </a:p>
          <a:p>
            <a:pPr>
              <a:spcBef>
                <a:spcPts val="667"/>
              </a:spcBef>
            </a:pPr>
            <a:r>
              <a:rPr lang="sv-SE" sz="1200" b="1">
                <a:solidFill>
                  <a:schemeClr val="accent3"/>
                </a:solidFill>
              </a:rPr>
              <a:t>Lägre prioritet </a:t>
            </a:r>
            <a:r>
              <a:rPr lang="sv-SE" sz="1200"/>
              <a:t>– Serviceområden med låga betyg, men med lägre påverkan på det totala NKI-värdet. Förbättringar kan vara önskvärda, men är inte lika viktiga som serviceområden inom kategorin ”Prioritera”.</a:t>
            </a:r>
          </a:p>
          <a:p>
            <a:pPr>
              <a:spcBef>
                <a:spcPts val="667"/>
              </a:spcBef>
            </a:pPr>
            <a:r>
              <a:rPr lang="sv-SE" sz="1200" b="1">
                <a:solidFill>
                  <a:schemeClr val="accent5"/>
                </a:solidFill>
              </a:rPr>
              <a:t>Bevaka</a:t>
            </a:r>
            <a:r>
              <a:rPr lang="sv-SE" sz="1200"/>
              <a:t> – Serviceområden inom denna kategori kräver i dagsläget ingen direkt åtgärd, då prestationen är relativt god samtidigt som det finns viktigare områden att prioritera.</a:t>
            </a:r>
          </a:p>
        </p:txBody>
      </p:sp>
      <p:pic>
        <p:nvPicPr>
          <p:cNvPr id="11" name="New picture"/>
          <p:cNvPicPr/>
          <p:nvPr/>
        </p:nvPicPr>
        <p:blipFill>
          <a:blip r:embed="rId2"/>
          <a:stretch>
            <a:fillRect/>
          </a:stretch>
        </p:blipFill>
        <p:spPr>
          <a:xfrm>
            <a:off x="355600" y="1524000"/>
            <a:ext cx="7035800" cy="4737100"/>
          </a:xfrm>
          <a:prstGeom prst="rect">
            <a:avLst/>
          </a:prstGeom>
        </p:spPr>
      </p:pic>
    </p:spTree>
    <p:extLst>
      <p:ext uri="{BB962C8B-B14F-4D97-AF65-F5344CB8AC3E}">
        <p14:creationId xmlns:p14="http://schemas.microsoft.com/office/powerpoint/2010/main" val="2307506655"/>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ubrik 1">
            <a:extLst>
              <a:ext uri="{FF2B5EF4-FFF2-40B4-BE49-F238E27FC236}">
                <a16:creationId xmlns:a16="http://schemas.microsoft.com/office/drawing/2014/main" id="{AB2E0F1F-B677-49A7-A959-5BE5D4F40DAB}"/>
              </a:ext>
            </a:extLst>
          </p:cNvPr>
          <p:cNvSpPr>
            <a:spLocks noGrp="1"/>
          </p:cNvSpPr>
          <p:nvPr>
            <p:ph type="title"/>
          </p:nvPr>
        </p:nvSpPr>
        <p:spPr/>
        <p:txBody>
          <a:bodyPr/>
          <a:lstStyle/>
          <a:p>
            <a:r>
              <a:rPr lang="sv-SE">
                <a:solidFill>
                  <a:schemeClr val="accent2"/>
                </a:solidFill>
              </a:rPr>
              <a:t>Referensdata</a:t>
            </a:r>
          </a:p>
        </p:txBody>
      </p:sp>
      <p:sp>
        <p:nvSpPr>
          <p:cNvPr id="3" name="Platshållare för innehåll 2">
            <a:extLst>
              <a:ext uri="{FF2B5EF4-FFF2-40B4-BE49-F238E27FC236}">
                <a16:creationId xmlns:a16="http://schemas.microsoft.com/office/drawing/2014/main" id="{D2A4A76C-573E-49BE-B7DC-CABDA5BE546F}"/>
              </a:ext>
            </a:extLst>
          </p:cNvPr>
          <p:cNvSpPr>
            <a:spLocks noGrp="1"/>
          </p:cNvSpPr>
          <p:nvPr>
            <p:ph sz="quarter" idx="19"/>
          </p:nvPr>
        </p:nvSpPr>
        <p:spPr>
          <a:xfrm>
            <a:off x="609597" y="1739900"/>
            <a:ext cx="10934400" cy="1689101"/>
          </a:xfrm>
        </p:spPr>
        <p:txBody>
          <a:bodyPr numCol="1"/>
          <a:lstStyle/>
          <a:p>
            <a:pPr lvl="3"/>
            <a:r>
              <a:rPr lang="sv-SE"/>
              <a:t>Kommungrupper</a:t>
            </a:r>
          </a:p>
          <a:p>
            <a:r>
              <a:rPr lang="sv-SE"/>
              <a:t>Utöver kommunresultat så redovisas även referensvärden för relevanta kommungrupper och Sverige totalt. Kommungruppsindelningen är utarbetad av SKR och används för att underlätta jämförelser och analyser i olika statistiska sammanhang. </a:t>
            </a:r>
          </a:p>
        </p:txBody>
      </p:sp>
      <p:sp>
        <p:nvSpPr>
          <p:cNvPr id="4" name="Platshållare för bildnummer 3">
            <a:extLst>
              <a:ext uri="{FF2B5EF4-FFF2-40B4-BE49-F238E27FC236}">
                <a16:creationId xmlns:a16="http://schemas.microsoft.com/office/drawing/2014/main" id="{379378F1-D58C-49E4-882E-12FBBB4036D8}"/>
              </a:ext>
            </a:extLst>
          </p:cNvPr>
          <p:cNvSpPr>
            <a:spLocks noGrp="1"/>
          </p:cNvSpPr>
          <p:nvPr>
            <p:ph type="sldNum" sz="quarter" idx="21"/>
          </p:nvPr>
        </p:nvSpPr>
        <p:spPr/>
        <p:txBody>
          <a:bodyPr/>
          <a:lstStyle/>
          <a:p>
            <a:fld id="{0BCBA026-1F68-453E-9036-CC352B75EE63}" type="slidenum">
              <a:rPr lang="sv-SE" smtClean="0"/>
              <a:t>6</a:t>
            </a:fld>
            <a:endParaRPr lang="sv-SE"/>
          </a:p>
        </p:txBody>
      </p:sp>
      <p:grpSp>
        <p:nvGrpSpPr>
          <p:cNvPr id="5" name="Grupp 4">
            <a:extLst>
              <a:ext uri="{FF2B5EF4-FFF2-40B4-BE49-F238E27FC236}">
                <a16:creationId xmlns:a16="http://schemas.microsoft.com/office/drawing/2014/main" id="{B10C4B83-C61C-4B31-8432-832743ABB6FF}"/>
              </a:ext>
            </a:extLst>
          </p:cNvPr>
          <p:cNvGrpSpPr/>
          <p:nvPr/>
        </p:nvGrpSpPr>
        <p:grpSpPr>
          <a:xfrm>
            <a:off x="736600" y="3175001"/>
            <a:ext cx="11023301" cy="3619499"/>
            <a:chOff x="828675" y="2904566"/>
            <a:chExt cx="10633105" cy="3433482"/>
          </a:xfrm>
        </p:grpSpPr>
        <p:sp>
          <p:nvSpPr>
            <p:cNvPr id="6" name="Rektangel 5">
              <a:extLst>
                <a:ext uri="{FF2B5EF4-FFF2-40B4-BE49-F238E27FC236}">
                  <a16:creationId xmlns:a16="http://schemas.microsoft.com/office/drawing/2014/main" id="{5294010D-EE92-4829-9B73-632ADDC092E4}"/>
                </a:ext>
              </a:extLst>
            </p:cNvPr>
            <p:cNvSpPr/>
            <p:nvPr/>
          </p:nvSpPr>
          <p:spPr>
            <a:xfrm>
              <a:off x="828675" y="2904566"/>
              <a:ext cx="10547350" cy="3433482"/>
            </a:xfrm>
            <a:prstGeom prst="rect">
              <a:avLst/>
            </a:prstGeom>
            <a:ln>
              <a:noFill/>
            </a:ln>
          </p:spPr>
          <p:txBody>
            <a:bodyPr/>
            <a:lstStyle/>
            <a:p/>
          </p:txBody>
        </p:sp>
        <p:sp>
          <p:nvSpPr>
            <p:cNvPr id="7" name="Frihandsfigur: Form 6">
              <a:extLst>
                <a:ext uri="{FF2B5EF4-FFF2-40B4-BE49-F238E27FC236}">
                  <a16:creationId xmlns:a16="http://schemas.microsoft.com/office/drawing/2014/main" id="{BD83491D-76C0-4F55-874D-85C312590F11}"/>
                </a:ext>
              </a:extLst>
            </p:cNvPr>
            <p:cNvSpPr/>
            <p:nvPr/>
          </p:nvSpPr>
          <p:spPr>
            <a:xfrm>
              <a:off x="830233" y="3215077"/>
              <a:ext cx="2436282" cy="482073"/>
            </a:xfrm>
            <a:custGeom>
              <a:gdLst>
                <a:gd name="connsiteX0" fmla="*/ 0 w 2601883"/>
                <a:gd name="connsiteY0" fmla="*/ 0 h 521584"/>
                <a:gd name="connsiteX1" fmla="*/ 2601883 w 2601883"/>
                <a:gd name="connsiteY1" fmla="*/ 0 h 521584"/>
                <a:gd name="connsiteX2" fmla="*/ 2601883 w 2601883"/>
                <a:gd name="connsiteY2" fmla="*/ 521584 h 521584"/>
                <a:gd name="connsiteX3" fmla="*/ 0 w 2601883"/>
                <a:gd name="connsiteY3" fmla="*/ 521584 h 521584"/>
                <a:gd name="connsiteX4" fmla="*/ 0 w 2601883"/>
                <a:gd name="connsiteY4" fmla="*/ 0 h 521584"/>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01883" h="521584">
                  <a:moveTo>
                    <a:pt x="0" y="0"/>
                  </a:moveTo>
                  <a:lnTo>
                    <a:pt x="2601883" y="0"/>
                  </a:lnTo>
                  <a:lnTo>
                    <a:pt x="2601883" y="521584"/>
                  </a:lnTo>
                  <a:lnTo>
                    <a:pt x="0" y="521584"/>
                  </a:lnTo>
                  <a:lnTo>
                    <a:pt x="0" y="0"/>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spcFirstLastPara="0" vert="horz" wrap="square" lIns="132757" tIns="75861" rIns="132757" bIns="75861" numCol="1" spcCol="1270" anchor="t" anchorCtr="0">
              <a:noAutofit/>
            </a:bodyPr>
            <a:lstStyle/>
            <a:p>
              <a:pPr defTabSz="829713">
                <a:lnSpc>
                  <a:spcPct val="90000"/>
                </a:lnSpc>
                <a:spcBef>
                  <a:spcPct val="0"/>
                </a:spcBef>
                <a:spcAft>
                  <a:spcPct val="35000"/>
                </a:spcAft>
              </a:pPr>
              <a:r>
                <a:rPr lang="sv-SE" sz="1333" b="1" spc="27">
                  <a:solidFill>
                    <a:schemeClr val="tx1"/>
                  </a:solidFill>
                </a:rPr>
                <a:t>A. Storstäder och storstadsnära kommuner</a:t>
              </a:r>
            </a:p>
          </p:txBody>
        </p:sp>
        <p:sp>
          <p:nvSpPr>
            <p:cNvPr id="8" name="Frihandsfigur: Form 7">
              <a:extLst>
                <a:ext uri="{FF2B5EF4-FFF2-40B4-BE49-F238E27FC236}">
                  <a16:creationId xmlns:a16="http://schemas.microsoft.com/office/drawing/2014/main" id="{582E0C44-14E6-4EFA-A964-CF2AE6327D10}"/>
                </a:ext>
              </a:extLst>
            </p:cNvPr>
            <p:cNvSpPr/>
            <p:nvPr/>
          </p:nvSpPr>
          <p:spPr>
            <a:xfrm>
              <a:off x="830233" y="3697152"/>
              <a:ext cx="2436283" cy="2225264"/>
            </a:xfrm>
            <a:custGeom>
              <a:gdLst>
                <a:gd name="connsiteX0" fmla="*/ 0 w 2601883"/>
                <a:gd name="connsiteY0" fmla="*/ 0 h 2369894"/>
                <a:gd name="connsiteX1" fmla="*/ 2601883 w 2601883"/>
                <a:gd name="connsiteY1" fmla="*/ 0 h 2369894"/>
                <a:gd name="connsiteX2" fmla="*/ 2601883 w 2601883"/>
                <a:gd name="connsiteY2" fmla="*/ 2369894 h 2369894"/>
                <a:gd name="connsiteX3" fmla="*/ 0 w 2601883"/>
                <a:gd name="connsiteY3" fmla="*/ 2369894 h 2369894"/>
                <a:gd name="connsiteX4" fmla="*/ 0 w 2601883"/>
                <a:gd name="connsiteY4" fmla="*/ 0 h 23698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01883" h="2369894">
                  <a:moveTo>
                    <a:pt x="0" y="0"/>
                  </a:moveTo>
                  <a:lnTo>
                    <a:pt x="2601883" y="0"/>
                  </a:lnTo>
                  <a:lnTo>
                    <a:pt x="2601883" y="2369894"/>
                  </a:lnTo>
                  <a:lnTo>
                    <a:pt x="0" y="2369894"/>
                  </a:lnTo>
                  <a:lnTo>
                    <a:pt x="0" y="0"/>
                  </a:lnTo>
                  <a:close/>
                </a:path>
              </a:pathLst>
            </a:custGeom>
            <a:solidFill>
              <a:schemeClr val="accent3">
                <a:lumMod val="20000"/>
                <a:lumOff val="80000"/>
              </a:schemeClr>
            </a:solidFill>
            <a:ln>
              <a:noFill/>
            </a:ln>
          </p:spPr>
          <p:style>
            <a:lnRef idx="2">
              <a:scrgbClr r="0" g="0" b="0"/>
            </a:lnRef>
            <a:fillRef idx="4294967295">
              <a:schemeClr val="lt2"/>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8232" tIns="144000" rIns="104309" bIns="117348" numCol="1" spcCol="1270" anchor="t" anchorCtr="0">
              <a:noAutofit/>
            </a:bodyPr>
            <a:lstStyle/>
            <a:p>
              <a:pPr marL="0" lvl="1" defTabSz="651917">
                <a:lnSpc>
                  <a:spcPct val="90000"/>
                </a:lnSpc>
                <a:spcBef>
                  <a:spcPct val="0"/>
                </a:spcBef>
                <a:spcAft>
                  <a:spcPts val="800"/>
                </a:spcAft>
              </a:pPr>
              <a:r>
                <a:rPr lang="sv-SE" sz="1200" b="1"/>
                <a:t>A1</a:t>
              </a:r>
              <a:r>
                <a:rPr lang="sv-SE" sz="1200"/>
                <a:t>. </a:t>
              </a:r>
              <a:r>
                <a:rPr lang="sv-SE" sz="1200" b="1"/>
                <a:t>Storstäder</a:t>
              </a:r>
              <a:r>
                <a:rPr lang="sv-SE" sz="1200"/>
                <a:t> - kommuner med minst 200 000 invånare varav minst 200 000 invånare i den största tätorten.</a:t>
              </a:r>
            </a:p>
            <a:p>
              <a:pPr marL="0" lvl="1" defTabSz="651917">
                <a:lnSpc>
                  <a:spcPct val="90000"/>
                </a:lnSpc>
                <a:spcBef>
                  <a:spcPct val="0"/>
                </a:spcBef>
                <a:spcAft>
                  <a:spcPts val="800"/>
                </a:spcAft>
              </a:pPr>
              <a:r>
                <a:rPr lang="sv-SE" sz="1200" b="1"/>
                <a:t>A2</a:t>
              </a:r>
              <a:r>
                <a:rPr lang="sv-SE" sz="1200"/>
                <a:t>. </a:t>
              </a:r>
              <a:r>
                <a:rPr lang="sv-SE" sz="1200" b="1"/>
                <a:t>Pendlingskommun nära storstad</a:t>
              </a:r>
              <a:r>
                <a:rPr lang="sv-SE" sz="1200"/>
                <a:t> - kommuner där minst </a:t>
              </a:r>
              <a:br>
                <a:rPr lang="sv-SE" sz="1200"/>
              </a:br>
              <a:r>
                <a:rPr lang="sv-SE" sz="1200"/>
                <a:t>40 procent av nattbefolkningen pendlar till arbete i en storstad eller storstadsnära kommun.</a:t>
              </a:r>
            </a:p>
          </p:txBody>
        </p:sp>
        <p:sp>
          <p:nvSpPr>
            <p:cNvPr id="9" name="Frihandsfigur: Form 8">
              <a:extLst>
                <a:ext uri="{FF2B5EF4-FFF2-40B4-BE49-F238E27FC236}">
                  <a16:creationId xmlns:a16="http://schemas.microsoft.com/office/drawing/2014/main" id="{AF4F8B10-F663-4E5D-BADC-673195D1F199}"/>
                </a:ext>
              </a:extLst>
            </p:cNvPr>
            <p:cNvSpPr/>
            <p:nvPr/>
          </p:nvSpPr>
          <p:spPr>
            <a:xfrm>
              <a:off x="3352269" y="3215077"/>
              <a:ext cx="3025860" cy="482073"/>
            </a:xfrm>
            <a:custGeom>
              <a:gdLst>
                <a:gd name="connsiteX0" fmla="*/ 0 w 2734599"/>
                <a:gd name="connsiteY0" fmla="*/ 0 h 521584"/>
                <a:gd name="connsiteX1" fmla="*/ 2734599 w 2734599"/>
                <a:gd name="connsiteY1" fmla="*/ 0 h 521584"/>
                <a:gd name="connsiteX2" fmla="*/ 2734599 w 2734599"/>
                <a:gd name="connsiteY2" fmla="*/ 521584 h 521584"/>
                <a:gd name="connsiteX3" fmla="*/ 0 w 2734599"/>
                <a:gd name="connsiteY3" fmla="*/ 521584 h 521584"/>
                <a:gd name="connsiteX4" fmla="*/ 0 w 2734599"/>
                <a:gd name="connsiteY4" fmla="*/ 0 h 521584"/>
              </a:gdLst>
              <a:cxnLst>
                <a:cxn ang="0">
                  <a:pos x="connsiteX0" y="connsiteY0"/>
                </a:cxn>
                <a:cxn ang="0">
                  <a:pos x="connsiteX1" y="connsiteY1"/>
                </a:cxn>
                <a:cxn ang="0">
                  <a:pos x="connsiteX2" y="connsiteY2"/>
                </a:cxn>
                <a:cxn ang="0">
                  <a:pos x="connsiteX3" y="connsiteY3"/>
                </a:cxn>
                <a:cxn ang="0">
                  <a:pos x="connsiteX4" y="connsiteY4"/>
                </a:cxn>
              </a:cxnLst>
              <a:rect l="l" t="t" r="r" b="b"/>
              <a:pathLst>
                <a:path w="2734599" h="521584">
                  <a:moveTo>
                    <a:pt x="0" y="0"/>
                  </a:moveTo>
                  <a:lnTo>
                    <a:pt x="2734599" y="0"/>
                  </a:lnTo>
                  <a:lnTo>
                    <a:pt x="2734599" y="521584"/>
                  </a:lnTo>
                  <a:lnTo>
                    <a:pt x="0" y="521584"/>
                  </a:lnTo>
                  <a:lnTo>
                    <a:pt x="0" y="0"/>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spcFirstLastPara="0" vert="horz" wrap="square" lIns="132757" tIns="75861" rIns="132757" bIns="75861" numCol="1" spcCol="1270" anchor="t" anchorCtr="0">
              <a:noAutofit/>
            </a:bodyPr>
            <a:lstStyle/>
            <a:p>
              <a:pPr defTabSz="829713">
                <a:lnSpc>
                  <a:spcPct val="90000"/>
                </a:lnSpc>
                <a:spcBef>
                  <a:spcPct val="0"/>
                </a:spcBef>
                <a:spcAft>
                  <a:spcPct val="35000"/>
                </a:spcAft>
              </a:pPr>
              <a:r>
                <a:rPr lang="sv-SE" sz="1333" b="1" spc="27">
                  <a:solidFill>
                    <a:schemeClr val="tx1"/>
                  </a:solidFill>
                </a:rPr>
                <a:t>B. Större städer och </a:t>
              </a:r>
              <a:br>
                <a:rPr lang="sv-SE" sz="1333" b="1" spc="27">
                  <a:solidFill>
                    <a:schemeClr val="tx1"/>
                  </a:solidFill>
                </a:rPr>
              </a:br>
              <a:r>
                <a:rPr lang="sv-SE" sz="1333" b="1" spc="27">
                  <a:solidFill>
                    <a:schemeClr val="tx1"/>
                  </a:solidFill>
                </a:rPr>
                <a:t>kommuner nära större stad</a:t>
              </a:r>
            </a:p>
          </p:txBody>
        </p:sp>
        <p:sp>
          <p:nvSpPr>
            <p:cNvPr id="10" name="Frihandsfigur: Form 9">
              <a:extLst>
                <a:ext uri="{FF2B5EF4-FFF2-40B4-BE49-F238E27FC236}">
                  <a16:creationId xmlns:a16="http://schemas.microsoft.com/office/drawing/2014/main" id="{DEC3F177-CBA6-41CA-B2EF-F679CE5D8EB7}"/>
                </a:ext>
              </a:extLst>
            </p:cNvPr>
            <p:cNvSpPr/>
            <p:nvPr/>
          </p:nvSpPr>
          <p:spPr>
            <a:xfrm>
              <a:off x="3352270" y="3697152"/>
              <a:ext cx="3025861" cy="2225264"/>
            </a:xfrm>
            <a:custGeom>
              <a:gdLst>
                <a:gd name="connsiteX0" fmla="*/ 0 w 2734599"/>
                <a:gd name="connsiteY0" fmla="*/ 0 h 2369894"/>
                <a:gd name="connsiteX1" fmla="*/ 2734599 w 2734599"/>
                <a:gd name="connsiteY1" fmla="*/ 0 h 2369894"/>
                <a:gd name="connsiteX2" fmla="*/ 2734599 w 2734599"/>
                <a:gd name="connsiteY2" fmla="*/ 2369894 h 2369894"/>
                <a:gd name="connsiteX3" fmla="*/ 0 w 2734599"/>
                <a:gd name="connsiteY3" fmla="*/ 2369894 h 2369894"/>
                <a:gd name="connsiteX4" fmla="*/ 0 w 2734599"/>
                <a:gd name="connsiteY4" fmla="*/ 0 h 23698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2734599" h="2369894">
                  <a:moveTo>
                    <a:pt x="0" y="0"/>
                  </a:moveTo>
                  <a:lnTo>
                    <a:pt x="2734599" y="0"/>
                  </a:lnTo>
                  <a:lnTo>
                    <a:pt x="2734599" y="2369894"/>
                  </a:lnTo>
                  <a:lnTo>
                    <a:pt x="0" y="2369894"/>
                  </a:lnTo>
                  <a:lnTo>
                    <a:pt x="0" y="0"/>
                  </a:lnTo>
                  <a:close/>
                </a:path>
              </a:pathLst>
            </a:custGeom>
            <a:solidFill>
              <a:schemeClr val="accent3">
                <a:lumMod val="20000"/>
                <a:lumOff val="80000"/>
              </a:schemeClr>
            </a:solidFill>
            <a:ln>
              <a:noFill/>
            </a:ln>
          </p:spPr>
          <p:style>
            <a:lnRef idx="2">
              <a:scrgbClr r="0" g="0" b="0"/>
            </a:lnRef>
            <a:fillRef idx="4294967295">
              <a:schemeClr val="lt2"/>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8232" tIns="144000" rIns="104309" bIns="117348" numCol="1" spcCol="1270" anchor="t" anchorCtr="0">
              <a:noAutofit/>
            </a:bodyPr>
            <a:lstStyle/>
            <a:p>
              <a:pPr marL="0" lvl="1" defTabSz="651917">
                <a:lnSpc>
                  <a:spcPct val="90000"/>
                </a:lnSpc>
                <a:spcBef>
                  <a:spcPct val="0"/>
                </a:spcBef>
                <a:spcAft>
                  <a:spcPts val="800"/>
                </a:spcAft>
              </a:pPr>
              <a:r>
                <a:rPr lang="sv-SE" sz="1200" b="1"/>
                <a:t>B3. Större stad</a:t>
              </a:r>
              <a:r>
                <a:rPr lang="sv-SE" sz="1200"/>
                <a:t> - kommuner med minst 50 000 invånare varav minst </a:t>
              </a:r>
              <a:br>
                <a:rPr lang="sv-SE" sz="1200"/>
              </a:br>
              <a:r>
                <a:rPr lang="sv-SE" sz="1200"/>
                <a:t>40 000 invånare i den största tätorten.</a:t>
              </a:r>
            </a:p>
            <a:p>
              <a:pPr marL="0" lvl="1" defTabSz="651917">
                <a:lnSpc>
                  <a:spcPct val="90000"/>
                </a:lnSpc>
                <a:spcBef>
                  <a:spcPct val="0"/>
                </a:spcBef>
                <a:spcAft>
                  <a:spcPts val="800"/>
                </a:spcAft>
              </a:pPr>
              <a:r>
                <a:rPr lang="sv-SE" sz="1200" b="1"/>
                <a:t>B4. Pendlingskommun nära större stad</a:t>
              </a:r>
              <a:r>
                <a:rPr lang="sv-SE" sz="1200"/>
                <a:t> - kommuner där minst 40 procent av nattbefolkningen pendlar till arbete i en större stad.</a:t>
              </a:r>
            </a:p>
            <a:p>
              <a:pPr marL="0" lvl="1" defTabSz="651917">
                <a:lnSpc>
                  <a:spcPct val="90000"/>
                </a:lnSpc>
                <a:spcBef>
                  <a:spcPct val="0"/>
                </a:spcBef>
                <a:spcAft>
                  <a:spcPts val="800"/>
                </a:spcAft>
              </a:pPr>
              <a:r>
                <a:rPr lang="sv-SE" sz="1200" b="1"/>
                <a:t>B5. Lågpendlingskommun nära större stad</a:t>
              </a:r>
              <a:r>
                <a:rPr lang="sv-SE" sz="1200"/>
                <a:t> - kommuner där mindre än 40 procent av nattbefolkningen pendlar till arbete i en större stad.</a:t>
              </a:r>
            </a:p>
          </p:txBody>
        </p:sp>
        <p:sp>
          <p:nvSpPr>
            <p:cNvPr id="11" name="Frihandsfigur: Form 10">
              <a:extLst>
                <a:ext uri="{FF2B5EF4-FFF2-40B4-BE49-F238E27FC236}">
                  <a16:creationId xmlns:a16="http://schemas.microsoft.com/office/drawing/2014/main" id="{4BD21D96-9860-4552-9542-BB35BBBF2045}"/>
                </a:ext>
              </a:extLst>
            </p:cNvPr>
            <p:cNvSpPr/>
            <p:nvPr/>
          </p:nvSpPr>
          <p:spPr>
            <a:xfrm>
              <a:off x="6463884" y="3215077"/>
              <a:ext cx="4997895" cy="482073"/>
            </a:xfrm>
            <a:custGeom>
              <a:gdLst>
                <a:gd name="connsiteX0" fmla="*/ 0 w 4068557"/>
                <a:gd name="connsiteY0" fmla="*/ 0 h 521584"/>
                <a:gd name="connsiteX1" fmla="*/ 4068557 w 4068557"/>
                <a:gd name="connsiteY1" fmla="*/ 0 h 521584"/>
                <a:gd name="connsiteX2" fmla="*/ 4068557 w 4068557"/>
                <a:gd name="connsiteY2" fmla="*/ 521584 h 521584"/>
                <a:gd name="connsiteX3" fmla="*/ 0 w 4068557"/>
                <a:gd name="connsiteY3" fmla="*/ 521584 h 521584"/>
                <a:gd name="connsiteX4" fmla="*/ 0 w 4068557"/>
                <a:gd name="connsiteY4" fmla="*/ 0 h 52158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68556" h="521584">
                  <a:moveTo>
                    <a:pt x="0" y="0"/>
                  </a:moveTo>
                  <a:lnTo>
                    <a:pt x="4068557" y="0"/>
                  </a:lnTo>
                  <a:lnTo>
                    <a:pt x="4068557" y="521584"/>
                  </a:lnTo>
                  <a:lnTo>
                    <a:pt x="0" y="521584"/>
                  </a:lnTo>
                  <a:lnTo>
                    <a:pt x="0" y="0"/>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spcFirstLastPara="0" vert="horz" wrap="square" lIns="132757" tIns="75861" rIns="132757" bIns="75861" numCol="1" spcCol="1270" anchor="t" anchorCtr="0">
              <a:noAutofit/>
            </a:bodyPr>
            <a:lstStyle/>
            <a:p>
              <a:pPr defTabSz="829713">
                <a:lnSpc>
                  <a:spcPct val="90000"/>
                </a:lnSpc>
                <a:spcBef>
                  <a:spcPct val="0"/>
                </a:spcBef>
                <a:spcAft>
                  <a:spcPct val="35000"/>
                </a:spcAft>
              </a:pPr>
              <a:r>
                <a:rPr lang="sv-SE" sz="1333" b="1" spc="27">
                  <a:solidFill>
                    <a:schemeClr val="tx1"/>
                  </a:solidFill>
                </a:rPr>
                <a:t>C. Mindre städer/tätorter och </a:t>
              </a:r>
              <a:br>
                <a:rPr lang="sv-SE" sz="1333" b="1" spc="27">
                  <a:solidFill>
                    <a:schemeClr val="tx1"/>
                  </a:solidFill>
                </a:rPr>
              </a:br>
              <a:r>
                <a:rPr lang="sv-SE" sz="1333" b="1" spc="27">
                  <a:solidFill>
                    <a:schemeClr val="tx1"/>
                  </a:solidFill>
                </a:rPr>
                <a:t>landsbygdskommuner</a:t>
              </a:r>
            </a:p>
          </p:txBody>
        </p:sp>
        <p:sp>
          <p:nvSpPr>
            <p:cNvPr id="12" name="Frihandsfigur: Form 11">
              <a:extLst>
                <a:ext uri="{FF2B5EF4-FFF2-40B4-BE49-F238E27FC236}">
                  <a16:creationId xmlns:a16="http://schemas.microsoft.com/office/drawing/2014/main" id="{AC4A0F93-8363-44C3-88E0-213BE3CB2618}"/>
                </a:ext>
              </a:extLst>
            </p:cNvPr>
            <p:cNvSpPr/>
            <p:nvPr/>
          </p:nvSpPr>
          <p:spPr>
            <a:xfrm>
              <a:off x="6463886" y="3697152"/>
              <a:ext cx="4997894" cy="2225264"/>
            </a:xfrm>
            <a:custGeom>
              <a:gdLst>
                <a:gd name="connsiteX0" fmla="*/ 0 w 4068557"/>
                <a:gd name="connsiteY0" fmla="*/ 0 h 2369894"/>
                <a:gd name="connsiteX1" fmla="*/ 4068557 w 4068557"/>
                <a:gd name="connsiteY1" fmla="*/ 0 h 2369894"/>
                <a:gd name="connsiteX2" fmla="*/ 4068557 w 4068557"/>
                <a:gd name="connsiteY2" fmla="*/ 2369894 h 2369894"/>
                <a:gd name="connsiteX3" fmla="*/ 0 w 4068557"/>
                <a:gd name="connsiteY3" fmla="*/ 2369894 h 2369894"/>
                <a:gd name="connsiteX4" fmla="*/ 0 w 4068557"/>
                <a:gd name="connsiteY4" fmla="*/ 0 h 23698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68556" h="2369894">
                  <a:moveTo>
                    <a:pt x="0" y="0"/>
                  </a:moveTo>
                  <a:lnTo>
                    <a:pt x="4068557" y="0"/>
                  </a:lnTo>
                  <a:lnTo>
                    <a:pt x="4068557" y="2369894"/>
                  </a:lnTo>
                  <a:lnTo>
                    <a:pt x="0" y="2369894"/>
                  </a:lnTo>
                  <a:lnTo>
                    <a:pt x="0" y="0"/>
                  </a:lnTo>
                  <a:close/>
                </a:path>
              </a:pathLst>
            </a:custGeom>
            <a:solidFill>
              <a:schemeClr val="accent3">
                <a:lumMod val="20000"/>
                <a:lumOff val="80000"/>
              </a:schemeClr>
            </a:solidFill>
            <a:ln>
              <a:noFill/>
            </a:ln>
          </p:spPr>
          <p:style>
            <a:lnRef idx="2">
              <a:scrgbClr r="0" g="0" b="0"/>
            </a:lnRef>
            <a:fillRef idx="4294967295">
              <a:schemeClr val="lt2"/>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8232" tIns="144000" rIns="104309" bIns="117348" numCol="1" spcCol="1270" anchor="t" anchorCtr="0">
              <a:noAutofit/>
            </a:bodyPr>
            <a:lstStyle/>
            <a:p>
              <a:pPr marL="0" lvl="1" defTabSz="651917">
                <a:lnSpc>
                  <a:spcPct val="90000"/>
                </a:lnSpc>
                <a:spcBef>
                  <a:spcPct val="0"/>
                </a:spcBef>
                <a:spcAft>
                  <a:spcPts val="800"/>
                </a:spcAft>
              </a:pPr>
              <a:r>
                <a:rPr lang="sv-SE" sz="1200" b="1"/>
                <a:t>C6. Mindre stad/tätort</a:t>
              </a:r>
              <a:r>
                <a:rPr lang="sv-SE" sz="1200"/>
                <a:t> - kommuner med minst 15 000 men mindre än 40 000 invånare i den största tätorten.</a:t>
              </a:r>
            </a:p>
            <a:p>
              <a:pPr marL="0" lvl="1" defTabSz="651917">
                <a:lnSpc>
                  <a:spcPct val="90000"/>
                </a:lnSpc>
                <a:spcBef>
                  <a:spcPct val="0"/>
                </a:spcBef>
                <a:spcAft>
                  <a:spcPts val="800"/>
                </a:spcAft>
              </a:pPr>
              <a:r>
                <a:rPr lang="sv-SE" sz="1200" b="1"/>
                <a:t>C7. Pendlingskommun nära mindre stad/tätort</a:t>
              </a:r>
              <a:r>
                <a:rPr lang="sv-SE" sz="1200"/>
                <a:t> - kommuner där minst 30 procent av nattbefolkningen pendlar till arbete i annan mindre ort och/eller där minst 30 procent av den sysselsatta dagbefolkningen bor i annan kommun.</a:t>
              </a:r>
            </a:p>
            <a:p>
              <a:pPr marL="0" lvl="1" defTabSz="651917">
                <a:lnSpc>
                  <a:spcPct val="90000"/>
                </a:lnSpc>
                <a:spcBef>
                  <a:spcPct val="0"/>
                </a:spcBef>
                <a:spcAft>
                  <a:spcPts val="800"/>
                </a:spcAft>
              </a:pPr>
              <a:r>
                <a:rPr lang="sv-SE" sz="1200" b="1"/>
                <a:t>C8. Landsbygdskommun</a:t>
              </a:r>
              <a:r>
                <a:rPr lang="sv-SE" sz="1200"/>
                <a:t> - kommuner med mindre än 15 000 invånare i den största tätorten, lågt pendlingsmönster (&lt;30 procent).</a:t>
              </a:r>
            </a:p>
            <a:p>
              <a:pPr marL="0" lvl="1" defTabSz="651917">
                <a:lnSpc>
                  <a:spcPct val="90000"/>
                </a:lnSpc>
                <a:spcBef>
                  <a:spcPct val="0"/>
                </a:spcBef>
                <a:spcAft>
                  <a:spcPts val="800"/>
                </a:spcAft>
              </a:pPr>
              <a:r>
                <a:rPr lang="sv-SE" sz="1200" b="1"/>
                <a:t>C9. Landsbygdskommun med besöksnäring</a:t>
              </a:r>
              <a:r>
                <a:rPr lang="sv-SE" sz="1200"/>
                <a:t> - landsbygdskommun med minst två kriterier för besöksnäring, dvs antal gästnätter, omsättning inom detaljhandel/hotell/restaurang i förhållande till invånarantalet.</a:t>
              </a:r>
            </a:p>
          </p:txBody>
        </p:sp>
      </p:grpSp>
      <p:sp>
        <p:nvSpPr>
          <p:cNvPr id="13" name="Platshållare för sidfot 12">
            <a:extLst>
              <a:ext uri="{FF2B5EF4-FFF2-40B4-BE49-F238E27FC236}">
                <a16:creationId xmlns:a16="http://schemas.microsoft.com/office/drawing/2014/main" id="{ECA4C131-1187-41F4-88E2-BCC139C4419D}"/>
              </a:ext>
            </a:extLst>
          </p:cNvPr>
          <p:cNvSpPr>
            <a:spLocks noGrp="1"/>
          </p:cNvSpPr>
          <p:nvPr>
            <p:ph type="ftr" sz="quarter" idx="20"/>
          </p:nvPr>
        </p:nvSpPr>
        <p:spPr/>
        <p:txBody>
          <a:bodyPr/>
          <a:lstStyle/>
          <a:p>
            <a:r>
              <a:rPr lang="sv-SE"/>
              <a:t>Källa: </a:t>
            </a:r>
            <a:r>
              <a:rPr lang="sv-SE">
                <a:hlinkClick r:id="rId2"/>
              </a:rPr>
              <a:t>https://skr.se/tjanster/kommunerochregioner/faktakommunerochregioner/kommungruppsindelning.2051.html</a:t>
            </a:r>
            <a:endParaRPr lang="sv-SE"/>
          </a:p>
        </p:txBody>
      </p:sp>
    </p:spTree>
    <p:extLst>
      <p:ext uri="{BB962C8B-B14F-4D97-AF65-F5344CB8AC3E}">
        <p14:creationId xmlns:p14="http://schemas.microsoft.com/office/powerpoint/2010/main" val="3770184331"/>
      </p:ext>
    </p:extLst>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Livsmedelskontroll</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69</a:t>
            </a:fld>
            <a:endParaRPr lang="sv-SE"/>
          </a:p>
        </p:txBody>
      </p:sp>
      <p:pic>
        <p:nvPicPr>
          <p:cNvPr id="11" name="New picture"/>
          <p:cNvPicPr/>
          <p:nvPr/>
        </p:nvPicPr>
        <p:blipFill>
          <a:blip r:embed="rId2"/>
          <a:stretch>
            <a:fillRect/>
          </a:stretch>
        </p:blipFill>
        <p:spPr>
          <a:xfrm>
            <a:off x="355600" y="1524000"/>
            <a:ext cx="5372100" cy="2565400"/>
          </a:xfrm>
          <a:prstGeom prst="rect">
            <a:avLst/>
          </a:prstGeom>
        </p:spPr>
      </p:pic>
      <p:pic>
        <p:nvPicPr>
          <p:cNvPr id="12" name="New picture"/>
          <p:cNvPicPr/>
          <p:nvPr/>
        </p:nvPicPr>
        <p:blipFill>
          <a:blip r:embed="rId3"/>
          <a:stretch>
            <a:fillRect/>
          </a:stretch>
        </p:blipFill>
        <p:spPr>
          <a:xfrm>
            <a:off x="6096000" y="1524000"/>
            <a:ext cx="5372100" cy="37973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Livsmedelskontroll</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70</a:t>
            </a:fld>
            <a:endParaRPr lang="sv-SE"/>
          </a:p>
        </p:txBody>
      </p:sp>
      <p:pic>
        <p:nvPicPr>
          <p:cNvPr id="11" name="New picture"/>
          <p:cNvPicPr/>
          <p:nvPr/>
        </p:nvPicPr>
        <p:blipFill>
          <a:blip r:embed="rId2"/>
          <a:stretch>
            <a:fillRect/>
          </a:stretch>
        </p:blipFill>
        <p:spPr>
          <a:xfrm>
            <a:off x="355600" y="1524000"/>
            <a:ext cx="5372100" cy="4610100"/>
          </a:xfrm>
          <a:prstGeom prst="rect">
            <a:avLst/>
          </a:prstGeom>
        </p:spPr>
      </p:pic>
      <p:pic>
        <p:nvPicPr>
          <p:cNvPr id="12" name="New picture"/>
          <p:cNvPicPr/>
          <p:nvPr/>
        </p:nvPicPr>
        <p:blipFill>
          <a:blip r:embed="rId3"/>
          <a:stretch>
            <a:fillRect/>
          </a:stretch>
        </p:blipFill>
        <p:spPr>
          <a:xfrm>
            <a:off x="6096000" y="1524000"/>
            <a:ext cx="5372100" cy="37973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Livsmedelskontroll</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71</a:t>
            </a:fld>
            <a:endParaRPr lang="sv-SE"/>
          </a:p>
        </p:txBody>
      </p:sp>
      <p:pic>
        <p:nvPicPr>
          <p:cNvPr id="11" name="New picture"/>
          <p:cNvPicPr/>
          <p:nvPr/>
        </p:nvPicPr>
        <p:blipFill>
          <a:blip r:embed="rId2"/>
          <a:stretch>
            <a:fillRect/>
          </a:stretch>
        </p:blipFill>
        <p:spPr>
          <a:xfrm>
            <a:off x="355600" y="1524000"/>
            <a:ext cx="5372100" cy="21590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Livsmedelskontroll</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72</a:t>
            </a:fld>
            <a:endParaRPr lang="sv-SE"/>
          </a:p>
        </p:txBody>
      </p:sp>
      <p:pic>
        <p:nvPicPr>
          <p:cNvPr id="11" name="New picture"/>
          <p:cNvPicPr/>
          <p:nvPr/>
        </p:nvPicPr>
        <p:blipFill>
          <a:blip r:embed="rId2"/>
          <a:stretch>
            <a:fillRect/>
          </a:stretch>
        </p:blipFill>
        <p:spPr>
          <a:xfrm>
            <a:off x="355600" y="1524000"/>
            <a:ext cx="5372100" cy="3390900"/>
          </a:xfrm>
          <a:prstGeom prst="rect">
            <a:avLst/>
          </a:prstGeom>
        </p:spPr>
      </p:pic>
      <p:pic>
        <p:nvPicPr>
          <p:cNvPr id="12" name="New picture"/>
          <p:cNvPicPr/>
          <p:nvPr/>
        </p:nvPicPr>
        <p:blipFill>
          <a:blip r:embed="rId3"/>
          <a:stretch>
            <a:fillRect/>
          </a:stretch>
        </p:blipFill>
        <p:spPr>
          <a:xfrm>
            <a:off x="6096000" y="1524000"/>
            <a:ext cx="5372100" cy="25654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Livsmedelskontroll</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73</a:t>
            </a:fld>
            <a:endParaRPr lang="sv-SE"/>
          </a:p>
        </p:txBody>
      </p:sp>
      <p:pic>
        <p:nvPicPr>
          <p:cNvPr id="11" name="New picture"/>
          <p:cNvPicPr/>
          <p:nvPr/>
        </p:nvPicPr>
        <p:blipFill>
          <a:blip r:embed="rId2"/>
          <a:stretch>
            <a:fillRect/>
          </a:stretch>
        </p:blipFill>
        <p:spPr>
          <a:xfrm>
            <a:off x="355600" y="1524000"/>
            <a:ext cx="5372100" cy="33909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Livsmedelskontroll</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74</a:t>
            </a:fld>
            <a:endParaRPr lang="sv-SE"/>
          </a:p>
        </p:txBody>
      </p:sp>
      <p:pic>
        <p:nvPicPr>
          <p:cNvPr id="11" name="New picture"/>
          <p:cNvPicPr/>
          <p:nvPr/>
        </p:nvPicPr>
        <p:blipFill>
          <a:blip r:embed="rId2"/>
          <a:stretch>
            <a:fillRect/>
          </a:stretch>
        </p:blipFill>
        <p:spPr>
          <a:xfrm>
            <a:off x="355600" y="1524000"/>
            <a:ext cx="5372100" cy="1752600"/>
          </a:xfrm>
          <a:prstGeom prst="rect">
            <a:avLst/>
          </a:prstGeom>
        </p:spPr>
      </p:pic>
      <p:pic>
        <p:nvPicPr>
          <p:cNvPr id="12" name="New picture"/>
          <p:cNvPicPr/>
          <p:nvPr/>
        </p:nvPicPr>
        <p:blipFill>
          <a:blip r:embed="rId3"/>
          <a:stretch>
            <a:fillRect/>
          </a:stretch>
        </p:blipFill>
        <p:spPr>
          <a:xfrm>
            <a:off x="6096000" y="1524000"/>
            <a:ext cx="5372100" cy="17526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Livsmedelskontroll</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75</a:t>
            </a:fld>
            <a:endParaRPr lang="sv-SE"/>
          </a:p>
        </p:txBody>
      </p:sp>
      <p:pic>
        <p:nvPicPr>
          <p:cNvPr id="11" name="New picture"/>
          <p:cNvPicPr/>
          <p:nvPr/>
        </p:nvPicPr>
        <p:blipFill>
          <a:blip r:embed="rId2"/>
          <a:stretch>
            <a:fillRect/>
          </a:stretch>
        </p:blipFill>
        <p:spPr>
          <a:xfrm>
            <a:off x="355600" y="1524000"/>
            <a:ext cx="4508500" cy="49022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ubrik 2">
            <a:extLst>
              <a:ext uri="{FF2B5EF4-FFF2-40B4-BE49-F238E27FC236}">
                <a16:creationId xmlns:a16="http://schemas.microsoft.com/office/drawing/2014/main" id="{4433EAE9-B57B-4687-A624-CB86C84A61D8}"/>
              </a:ext>
            </a:extLst>
          </p:cNvPr>
          <p:cNvSpPr>
            <a:spLocks noGrp="1"/>
          </p:cNvSpPr>
          <p:nvPr>
            <p:ph type="title"/>
          </p:nvPr>
        </p:nvSpPr>
        <p:spPr/>
        <p:txBody>
          <a:bodyPr/>
          <a:lstStyle/>
          <a:p>
            <a:r>
              <a:rPr lang="sv-SE" sz="5400"/>
              <a:t>Serveringstillstånd</a:t>
            </a:r>
          </a:p>
        </p:txBody>
      </p:sp>
    </p:spTree>
    <p:extLst>
      <p:ext uri="{BB962C8B-B14F-4D97-AF65-F5344CB8AC3E}">
        <p14:creationId xmlns:p14="http://schemas.microsoft.com/office/powerpoint/2010/main" val="3570792013"/>
      </p:ext>
    </p:extLst>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Serveringstillstånd</a:t>
            </a:r>
            <a:br>
              <a:rPr lang="sv-SE"/>
            </a:br>
            <a:r>
              <a:rPr lang="sv-SE"/>
              <a:t>Sammanfattning och rekommendationer</a:t>
            </a:r>
          </a:p>
        </p:txBody>
      </p:sp>
      <p:sp>
        <p:nvSpPr>
          <p:cNvPr id="2" name="Platshållare för innehåll 1">
            <a:extLst>
              <a:ext uri="{FF2B5EF4-FFF2-40B4-BE49-F238E27FC236}">
                <a16:creationId xmlns:a16="http://schemas.microsoft.com/office/drawing/2014/main" id="{9F93A410-A8E4-4CD4-B0A6-FDF306ACAFFE}"/>
              </a:ext>
            </a:extLst>
          </p:cNvPr>
          <p:cNvSpPr>
            <a:spLocks noGrp="1"/>
          </p:cNvSpPr>
          <p:nvPr>
            <p:ph sz="quarter" idx="18"/>
          </p:nvPr>
        </p:nvSpPr>
        <p:spPr/>
        <p:txBody>
          <a:bodyPr/>
          <a:lstStyle/>
          <a:p>
            <a:pPr lvl="1"/>
            <a:r>
              <a:rPr lang="sv-SE"/>
              <a:t>Svarsfrekvensen uppgår till 73 procent. Det är en mycket bra nivå som ger ett bra underlag för att ta beslut om åtgärder och sätta upp mål.</a:t>
            </a:r>
          </a:p>
          <a:p>
            <a:pPr lvl="1"/>
            <a:r>
              <a:rPr lang="sv-SE"/>
              <a:t>NKI för Serveringstillstånd uppgår till 75, vilket är en bra nivå. Resultatet visar dock på en negativ utveckling över tid (2021: 80).</a:t>
            </a:r>
          </a:p>
          <a:p>
            <a:pPr lvl="1"/>
            <a:r>
              <a:rPr lang="sv-SE"/>
              <a:t>Högst omdöme ges Bemötande och Kompetens, med ett index på 79. Samtliga serviceområden har ett index mellan 71-79.</a:t>
            </a:r>
          </a:p>
          <a:p>
            <a:pPr lvl="1"/>
            <a:endParaRPr lang="sv-SE"/>
          </a:p>
        </p:txBody>
      </p:sp>
      <p:sp>
        <p:nvSpPr>
          <p:cNvPr id="3" name="Platshållare för innehåll 2">
            <a:extLst>
              <a:ext uri="{FF2B5EF4-FFF2-40B4-BE49-F238E27FC236}">
                <a16:creationId xmlns:a16="http://schemas.microsoft.com/office/drawing/2014/main" id="{CDBDE471-6DE4-442B-8B29-3CE38159B624}"/>
              </a:ext>
            </a:extLst>
          </p:cNvPr>
          <p:cNvSpPr>
            <a:spLocks noGrp="1"/>
          </p:cNvSpPr>
          <p:nvPr>
            <p:ph sz="quarter" idx="19"/>
          </p:nvPr>
        </p:nvSpPr>
        <p:spPr/>
        <p:txBody>
          <a:bodyPr/>
          <a:lstStyle/>
          <a:p>
            <a:endParaRPr lang="sv-SE"/>
          </a:p>
          <a:p>
            <a:pPr lvl="1"/>
            <a:endParaRPr lang="sv-SE"/>
          </a:p>
          <a:p>
            <a:pPr lvl="1"/>
            <a:endParaRPr lang="sv-SE"/>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77</a:t>
            </a:fld>
            <a:endParaRPr lang="sv-SE"/>
          </a:p>
        </p:txBody>
      </p:sp>
    </p:spTree>
    <p:extLst>
      <p:ext uri="{BB962C8B-B14F-4D97-AF65-F5344CB8AC3E}">
        <p14:creationId xmlns:p14="http://schemas.microsoft.com/office/powerpoint/2010/main" val="1928915424"/>
      </p:ext>
    </p:extLst>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Serveringstillstånd</a:t>
            </a:r>
            <a:br>
              <a:rPr lang="sv-SE"/>
            </a:br>
            <a:r>
              <a:rPr lang="sv-SE"/>
              <a:t>Serviceområden</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78</a:t>
            </a:fld>
            <a:endParaRPr lang="sv-SE"/>
          </a:p>
        </p:txBody>
      </p:sp>
      <p:pic>
        <p:nvPicPr>
          <p:cNvPr id="11" name="New picture"/>
          <p:cNvPicPr/>
          <p:nvPr/>
        </p:nvPicPr>
        <p:blipFill>
          <a:blip r:embed="rId2"/>
          <a:stretch>
            <a:fillRect/>
          </a:stretch>
        </p:blipFill>
        <p:spPr>
          <a:xfrm>
            <a:off x="355600" y="1346200"/>
            <a:ext cx="11150600" cy="5080000"/>
          </a:xfrm>
          <a:prstGeom prst="rect">
            <a:avLst/>
          </a:prstGeom>
        </p:spPr>
      </p:pic>
      <p:sp>
        <p:nvSpPr>
          <p:cNvPr id="12" name="Platshållare för sidfot 2"/>
          <p:cNvSpPr>
            <a:spLocks noGrp="1"/>
          </p:cNvSpPr>
          <p:nvPr>
            <p:ph type="ftr" sz="quarter" idx="20"/>
          </p:nvPr>
        </p:nvSpPr>
        <p:spPr/>
        <p:txBody>
          <a:bodyPr/>
          <a:lstStyle/>
          <a:p>
            <a:r>
              <a:t>Jmf: Färgmarkeringar indikerar om resultatet för Storuman är minst tre enheter </a:t>
            </a:r>
            <a:r>
              <a:rPr>
                <a:solidFill>
                  <a:srgbClr val="008000"/>
                </a:solidFill>
              </a:rPr>
              <a:t>högre</a:t>
            </a:r>
            <a:r>
              <a:t> eller </a:t>
            </a:r>
            <a:r>
              <a:rPr>
                <a:solidFill>
                  <a:srgbClr val="FF0000"/>
                </a:solidFill>
              </a:rPr>
              <a:t>lägre</a:t>
            </a:r>
            <a:r>
              <a:t> än referensresultatet.</a:t>
            </a:r>
          </a:p>
        </p:txBody>
      </p:sp>
    </p:spTree>
    <p:extLst>
      <p:ext uri="{BB962C8B-B14F-4D97-AF65-F5344CB8AC3E}">
        <p14:creationId xmlns:p14="http://schemas.microsoft.com/office/powerpoint/2010/main" val="2066744890"/>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Rubrik 8">
            <a:extLst>
              <a:ext uri="{FF2B5EF4-FFF2-40B4-BE49-F238E27FC236}">
                <a16:creationId xmlns:a16="http://schemas.microsoft.com/office/drawing/2014/main" id="{2B5D12E1-7037-4B5B-ACBF-B3CDCAC9C928}"/>
              </a:ext>
            </a:extLst>
          </p:cNvPr>
          <p:cNvSpPr>
            <a:spLocks noGrp="1"/>
          </p:cNvSpPr>
          <p:nvPr>
            <p:ph type="title"/>
          </p:nvPr>
        </p:nvSpPr>
        <p:spPr/>
        <p:txBody>
          <a:bodyPr/>
          <a:lstStyle/>
          <a:p>
            <a:r>
              <a:rPr lang="sv-SE">
                <a:solidFill>
                  <a:schemeClr val="accent2"/>
                </a:solidFill>
              </a:rPr>
              <a:t>Antal ärenden och svarsfrekvenser</a:t>
            </a:r>
          </a:p>
        </p:txBody>
      </p:sp>
      <p:sp>
        <p:nvSpPr>
          <p:cNvPr id="8" name="Platshållare för bildnummer 7">
            <a:extLst>
              <a:ext uri="{FF2B5EF4-FFF2-40B4-BE49-F238E27FC236}">
                <a16:creationId xmlns:a16="http://schemas.microsoft.com/office/drawing/2014/main" id="{C963F330-4665-4407-A985-449E53352E30}"/>
              </a:ext>
            </a:extLst>
          </p:cNvPr>
          <p:cNvSpPr>
            <a:spLocks noGrp="1"/>
          </p:cNvSpPr>
          <p:nvPr>
            <p:ph type="sldNum" sz="quarter" idx="21"/>
          </p:nvPr>
        </p:nvSpPr>
        <p:spPr/>
        <p:txBody>
          <a:bodyPr/>
          <a:lstStyle/>
          <a:p>
            <a:fld id="{0BCBA026-1F68-453E-9036-CC352B75EE63}" type="slidenum">
              <a:rPr lang="sv-SE" smtClean="0"/>
              <a:t>7</a:t>
            </a:fld>
            <a:endParaRPr lang="sv-SE"/>
          </a:p>
        </p:txBody>
      </p:sp>
      <p:pic>
        <p:nvPicPr>
          <p:cNvPr id="10" name="New picture"/>
          <p:cNvPicPr/>
          <p:nvPr/>
        </p:nvPicPr>
        <p:blipFill>
          <a:blip r:embed="rId2"/>
          <a:stretch>
            <a:fillRect/>
          </a:stretch>
        </p:blipFill>
        <p:spPr>
          <a:xfrm>
            <a:off x="355600" y="1346200"/>
            <a:ext cx="11468100" cy="4076700"/>
          </a:xfrm>
          <a:prstGeom prst="rect">
            <a:avLst/>
          </a:prstGeom>
        </p:spPr>
      </p:pic>
    </p:spTree>
    <p:extLst>
      <p:ext uri="{BB962C8B-B14F-4D97-AF65-F5344CB8AC3E}">
        <p14:creationId xmlns:p14="http://schemas.microsoft.com/office/powerpoint/2010/main" val="3473797821"/>
      </p:ext>
    </p:extLst>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Serveringstillstånd</a:t>
            </a:r>
            <a:br>
              <a:rPr lang="sv-SE"/>
            </a:br>
            <a:r>
              <a:rPr lang="sv-SE"/>
              <a:t>Svarsfördelning</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79</a:t>
            </a:fld>
            <a:endParaRPr lang="sv-SE"/>
          </a:p>
        </p:txBody>
      </p:sp>
      <p:pic>
        <p:nvPicPr>
          <p:cNvPr id="11" name="New picture"/>
          <p:cNvPicPr/>
          <p:nvPr/>
        </p:nvPicPr>
        <p:blipFill>
          <a:blip r:embed="rId2"/>
          <a:stretch>
            <a:fillRect/>
          </a:stretch>
        </p:blipFill>
        <p:spPr>
          <a:xfrm>
            <a:off x="355600" y="1346200"/>
            <a:ext cx="11468100" cy="44450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Serveringstillstånd</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80</a:t>
            </a:fld>
            <a:endParaRPr lang="sv-SE"/>
          </a:p>
        </p:txBody>
      </p:sp>
      <p:pic>
        <p:nvPicPr>
          <p:cNvPr id="11" name="New picture"/>
          <p:cNvPicPr/>
          <p:nvPr/>
        </p:nvPicPr>
        <p:blipFill>
          <a:blip r:embed="rId2"/>
          <a:stretch>
            <a:fillRect/>
          </a:stretch>
        </p:blipFill>
        <p:spPr>
          <a:xfrm>
            <a:off x="355600" y="1524000"/>
            <a:ext cx="5372100" cy="2565400"/>
          </a:xfrm>
          <a:prstGeom prst="rect">
            <a:avLst/>
          </a:prstGeom>
        </p:spPr>
      </p:pic>
      <p:pic>
        <p:nvPicPr>
          <p:cNvPr id="12" name="New picture"/>
          <p:cNvPicPr/>
          <p:nvPr/>
        </p:nvPicPr>
        <p:blipFill>
          <a:blip r:embed="rId3"/>
          <a:stretch>
            <a:fillRect/>
          </a:stretch>
        </p:blipFill>
        <p:spPr>
          <a:xfrm>
            <a:off x="6096000" y="1524000"/>
            <a:ext cx="5372100" cy="37973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Serveringstillstånd</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81</a:t>
            </a:fld>
            <a:endParaRPr lang="sv-SE"/>
          </a:p>
        </p:txBody>
      </p:sp>
      <p:pic>
        <p:nvPicPr>
          <p:cNvPr id="11" name="New picture"/>
          <p:cNvPicPr/>
          <p:nvPr/>
        </p:nvPicPr>
        <p:blipFill>
          <a:blip r:embed="rId2"/>
          <a:stretch>
            <a:fillRect/>
          </a:stretch>
        </p:blipFill>
        <p:spPr>
          <a:xfrm>
            <a:off x="355600" y="1524000"/>
            <a:ext cx="5372100" cy="4610100"/>
          </a:xfrm>
          <a:prstGeom prst="rect">
            <a:avLst/>
          </a:prstGeom>
        </p:spPr>
      </p:pic>
      <p:pic>
        <p:nvPicPr>
          <p:cNvPr id="12" name="New picture"/>
          <p:cNvPicPr/>
          <p:nvPr/>
        </p:nvPicPr>
        <p:blipFill>
          <a:blip r:embed="rId3"/>
          <a:stretch>
            <a:fillRect/>
          </a:stretch>
        </p:blipFill>
        <p:spPr>
          <a:xfrm>
            <a:off x="6096000" y="1524000"/>
            <a:ext cx="5372100" cy="37973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Serveringstillstånd</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82</a:t>
            </a:fld>
            <a:endParaRPr lang="sv-SE"/>
          </a:p>
        </p:txBody>
      </p:sp>
      <p:pic>
        <p:nvPicPr>
          <p:cNvPr id="11" name="New picture"/>
          <p:cNvPicPr/>
          <p:nvPr/>
        </p:nvPicPr>
        <p:blipFill>
          <a:blip r:embed="rId2"/>
          <a:stretch>
            <a:fillRect/>
          </a:stretch>
        </p:blipFill>
        <p:spPr>
          <a:xfrm>
            <a:off x="355600" y="1524000"/>
            <a:ext cx="5372100" cy="3390900"/>
          </a:xfrm>
          <a:prstGeom prst="rect">
            <a:avLst/>
          </a:prstGeom>
        </p:spPr>
      </p:pic>
      <p:pic>
        <p:nvPicPr>
          <p:cNvPr id="12" name="New picture"/>
          <p:cNvPicPr/>
          <p:nvPr/>
        </p:nvPicPr>
        <p:blipFill>
          <a:blip r:embed="rId3"/>
          <a:stretch>
            <a:fillRect/>
          </a:stretch>
        </p:blipFill>
        <p:spPr>
          <a:xfrm>
            <a:off x="6096000" y="1524000"/>
            <a:ext cx="5372100" cy="25654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Serveringstillstånd</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83</a:t>
            </a:fld>
            <a:endParaRPr lang="sv-SE"/>
          </a:p>
        </p:txBody>
      </p:sp>
      <p:pic>
        <p:nvPicPr>
          <p:cNvPr id="11" name="New picture"/>
          <p:cNvPicPr/>
          <p:nvPr/>
        </p:nvPicPr>
        <p:blipFill>
          <a:blip r:embed="rId2"/>
          <a:stretch>
            <a:fillRect/>
          </a:stretch>
        </p:blipFill>
        <p:spPr>
          <a:xfrm>
            <a:off x="355600" y="1524000"/>
            <a:ext cx="5372100" cy="33909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Rubrik 9">
            <a:extLst>
              <a:ext uri="{FF2B5EF4-FFF2-40B4-BE49-F238E27FC236}">
                <a16:creationId xmlns:a16="http://schemas.microsoft.com/office/drawing/2014/main" id="{858BC3F0-5273-473C-9A7F-2214811833C1}"/>
              </a:ext>
            </a:extLst>
          </p:cNvPr>
          <p:cNvSpPr>
            <a:spLocks noGrp="1"/>
          </p:cNvSpPr>
          <p:nvPr>
            <p:ph type="title"/>
          </p:nvPr>
        </p:nvSpPr>
        <p:spPr/>
        <p:txBody>
          <a:bodyPr anchor="b"/>
          <a:lstStyle/>
          <a:p>
            <a:r>
              <a:rPr lang="sv-SE"/>
              <a:t>Serveringstillstånd</a:t>
            </a:r>
            <a:br>
              <a:rPr lang="sv-SE"/>
            </a:br>
            <a:r>
              <a:rPr lang="sv-SE"/>
              <a:t>Fakta om respondenterna</a:t>
            </a:r>
          </a:p>
        </p:txBody>
      </p:sp>
      <p:sp>
        <p:nvSpPr>
          <p:cNvPr id="4" name="Platshållare för bildnummer 3">
            <a:extLst>
              <a:ext uri="{FF2B5EF4-FFF2-40B4-BE49-F238E27FC236}">
                <a16:creationId xmlns:a16="http://schemas.microsoft.com/office/drawing/2014/main" id="{397B7391-8A32-4C51-8E7F-FF3B489292E7}"/>
              </a:ext>
            </a:extLst>
          </p:cNvPr>
          <p:cNvSpPr>
            <a:spLocks noGrp="1"/>
          </p:cNvSpPr>
          <p:nvPr>
            <p:ph type="sldNum" sz="quarter" idx="21"/>
          </p:nvPr>
        </p:nvSpPr>
        <p:spPr/>
        <p:txBody>
          <a:bodyPr/>
          <a:lstStyle/>
          <a:p>
            <a:fld id="{0BCBA026-1F68-453E-9036-CC352B75EE63}" type="slidenum">
              <a:rPr lang="sv-SE" smtClean="0"/>
              <a:t>84</a:t>
            </a:fld>
            <a:endParaRPr lang="sv-SE"/>
          </a:p>
        </p:txBody>
      </p:sp>
      <p:pic>
        <p:nvPicPr>
          <p:cNvPr id="11" name="New picture"/>
          <p:cNvPicPr/>
          <p:nvPr/>
        </p:nvPicPr>
        <p:blipFill>
          <a:blip r:embed="rId2"/>
          <a:stretch>
            <a:fillRect/>
          </a:stretch>
        </p:blipFill>
        <p:spPr>
          <a:xfrm>
            <a:off x="355600" y="1524000"/>
            <a:ext cx="5372100" cy="1752600"/>
          </a:xfrm>
          <a:prstGeom prst="rect">
            <a:avLst/>
          </a:prstGeom>
        </p:spPr>
      </p:pic>
      <p:pic>
        <p:nvPicPr>
          <p:cNvPr id="12" name="New picture"/>
          <p:cNvPicPr/>
          <p:nvPr/>
        </p:nvPicPr>
        <p:blipFill>
          <a:blip r:embed="rId3"/>
          <a:stretch>
            <a:fillRect/>
          </a:stretch>
        </p:blipFill>
        <p:spPr>
          <a:xfrm>
            <a:off x="6096000" y="1524000"/>
            <a:ext cx="5372100" cy="1752600"/>
          </a:xfrm>
          <a:prstGeom prst="rect">
            <a:avLst/>
          </a:prstGeom>
        </p:spPr>
      </p:pic>
    </p:spTree>
    <p:extLst>
      <p:ext uri="{BB962C8B-B14F-4D97-AF65-F5344CB8AC3E}">
        <p14:creationId xmlns:p14="http://schemas.microsoft.com/office/powerpoint/2010/main" val="2066744890"/>
      </p:ext>
    </p:extLst>
  </p:cSld>
  <p:clrMapOvr>
    <a:masterClrMapping/>
  </p:clrMapOvr>
  <p:transition/>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 name="Platshållare för bild 9">
            <a:extLst>
              <a:ext uri="{FF2B5EF4-FFF2-40B4-BE49-F238E27FC236}">
                <a16:creationId xmlns:a16="http://schemas.microsoft.com/office/drawing/2014/main" id="{69B6FE85-E07C-4A39-9D18-F54AA63ECD63}"/>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tretch>
            <a:fillRect/>
          </a:stretch>
        </p:blipFill>
        <p:spPr>
          <a:xfrm>
            <a:off x="0" y="0"/>
            <a:ext cx="12192000" cy="6858000"/>
          </a:xfrm>
        </p:spPr>
      </p:pic>
      <p:sp>
        <p:nvSpPr>
          <p:cNvPr id="3" name="Rubrik 2">
            <a:extLst>
              <a:ext uri="{FF2B5EF4-FFF2-40B4-BE49-F238E27FC236}">
                <a16:creationId xmlns:a16="http://schemas.microsoft.com/office/drawing/2014/main" id="{B2592AF4-4B06-4813-8711-8716D5B2539C}"/>
              </a:ext>
            </a:extLst>
          </p:cNvPr>
          <p:cNvSpPr>
            <a:spLocks noGrp="1"/>
          </p:cNvSpPr>
          <p:nvPr>
            <p:ph type="title"/>
          </p:nvPr>
        </p:nvSpPr>
        <p:spPr>
          <a:xfrm>
            <a:off x="567468" y="775859"/>
            <a:ext cx="8564089" cy="1530344"/>
          </a:xfrm>
        </p:spPr>
        <p:txBody>
          <a:bodyPr/>
          <a:lstStyle/>
          <a:p>
            <a:r>
              <a:rPr lang="sv-SE">
                <a:solidFill>
                  <a:schemeClr val="accent4"/>
                </a:solidFill>
              </a:rPr>
              <a:t>Modellbeskrivning</a:t>
            </a:r>
          </a:p>
        </p:txBody>
      </p:sp>
    </p:spTree>
    <p:extLst>
      <p:ext uri="{BB962C8B-B14F-4D97-AF65-F5344CB8AC3E}">
        <p14:creationId xmlns:p14="http://schemas.microsoft.com/office/powerpoint/2010/main" val="839766654"/>
      </p:ext>
    </p:extLst>
  </p:cSld>
  <p:clrMapOvr>
    <a:masterClrMapping/>
  </p:clrMapOvr>
  <p:transition/>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ubrik 3">
            <a:extLst>
              <a:ext uri="{FF2B5EF4-FFF2-40B4-BE49-F238E27FC236}">
                <a16:creationId xmlns:a16="http://schemas.microsoft.com/office/drawing/2014/main" id="{89DFF3D9-CF56-4A7C-B5EF-103DFEE36955}"/>
              </a:ext>
            </a:extLst>
          </p:cNvPr>
          <p:cNvSpPr>
            <a:spLocks noGrp="1"/>
          </p:cNvSpPr>
          <p:nvPr>
            <p:ph type="title"/>
          </p:nvPr>
        </p:nvSpPr>
        <p:spPr/>
        <p:txBody>
          <a:bodyPr/>
          <a:lstStyle/>
          <a:p>
            <a:r>
              <a:rPr lang="sv-SE">
                <a:solidFill>
                  <a:schemeClr val="tx2"/>
                </a:solidFill>
              </a:rPr>
              <a:t>Modellbeskrivning</a:t>
            </a:r>
          </a:p>
        </p:txBody>
      </p:sp>
      <p:sp>
        <p:nvSpPr>
          <p:cNvPr id="2" name="Platshållare för text 1">
            <a:extLst>
              <a:ext uri="{FF2B5EF4-FFF2-40B4-BE49-F238E27FC236}">
                <a16:creationId xmlns:a16="http://schemas.microsoft.com/office/drawing/2014/main" id="{DEA44F22-17B7-49EC-ABB4-66884DC4DBB9}"/>
              </a:ext>
            </a:extLst>
          </p:cNvPr>
          <p:cNvSpPr>
            <a:spLocks noGrp="1"/>
          </p:cNvSpPr>
          <p:nvPr>
            <p:ph sz="quarter" idx="19"/>
          </p:nvPr>
        </p:nvSpPr>
        <p:spPr>
          <a:xfrm>
            <a:off x="609597" y="1739900"/>
            <a:ext cx="10934400" cy="3568701"/>
          </a:xfrm>
        </p:spPr>
        <p:txBody>
          <a:bodyPr/>
          <a:lstStyle/>
          <a:p>
            <a:pPr lvl="3"/>
            <a:r>
              <a:rPr lang="sv-SE">
                <a:solidFill>
                  <a:schemeClr val="accent3"/>
                </a:solidFill>
              </a:rPr>
              <a:t>Redovisning av frågor</a:t>
            </a:r>
          </a:p>
          <a:p>
            <a:r>
              <a:rPr lang="sv-SE"/>
              <a:t>Frågorna har betygssatts med skalan 1 till 10, där 10 är det högsta betyget. I rapporten grupperas andelen kunder som svarat 8–10 i en grupp (högt betyg), 5–7 i en grupp (medelbetyg) samt de som svarat 1–4 i en grupp (lågt betyg).</a:t>
            </a:r>
          </a:p>
          <a:p>
            <a:pPr>
              <a:spcBef>
                <a:spcPts val="667"/>
              </a:spcBef>
            </a:pPr>
            <a:r>
              <a:rPr lang="sv-SE"/>
              <a:t>I diagrammen motsvarar de gröna fälten de kunder som har markerat 8-10 på skalan (högt betyg), gula fält är andelen kunder som har markerat 5–7 (mellanbetyg) och röda fält är de kunder som har markerat 1–4 (lågt betyg).</a:t>
            </a:r>
          </a:p>
          <a:p>
            <a:pPr lvl="3"/>
            <a:endParaRPr lang="sv-SE"/>
          </a:p>
          <a:p>
            <a:r>
              <a:rPr lang="sv-SE"/>
              <a:t>I figurer och tabeller visas även medelvärdet för frågeställningen samt andelen som svarat ”Vet ej” på frågan. Andelar och medelvärden är beräknade endast för dem som har tagit ställning i frågan medan andelen ”Vet ej” beräknas utifrån samtliga svar.</a:t>
            </a:r>
          </a:p>
        </p:txBody>
      </p:sp>
      <p:sp>
        <p:nvSpPr>
          <p:cNvPr id="8" name="Platshållare för bildnummer 7">
            <a:extLst>
              <a:ext uri="{FF2B5EF4-FFF2-40B4-BE49-F238E27FC236}">
                <a16:creationId xmlns:a16="http://schemas.microsoft.com/office/drawing/2014/main" id="{E5B1C96A-1AD4-445D-ACB9-EF0A2AF95CFC}"/>
              </a:ext>
            </a:extLst>
          </p:cNvPr>
          <p:cNvSpPr>
            <a:spLocks noGrp="1"/>
          </p:cNvSpPr>
          <p:nvPr>
            <p:ph type="sldNum" sz="quarter" idx="21"/>
          </p:nvPr>
        </p:nvSpPr>
        <p:spPr/>
        <p:txBody>
          <a:bodyPr/>
          <a:lstStyle/>
          <a:p>
            <a:fld id="{0BCBA026-1F68-453E-9036-CC352B75EE63}" type="slidenum">
              <a:rPr lang="sv-SE" smtClean="0"/>
              <a:t>86</a:t>
            </a:fld>
            <a:endParaRPr lang="sv-SE"/>
          </a:p>
        </p:txBody>
      </p:sp>
    </p:spTree>
    <p:extLst>
      <p:ext uri="{BB962C8B-B14F-4D97-AF65-F5344CB8AC3E}">
        <p14:creationId xmlns:p14="http://schemas.microsoft.com/office/powerpoint/2010/main" val="2397919057"/>
      </p:ext>
    </p:extLst>
  </p:cSld>
  <p:clrMapOvr>
    <a:masterClrMapping/>
  </p:clrMapOvr>
  <p:transition/>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ubrik 1">
            <a:extLst>
              <a:ext uri="{FF2B5EF4-FFF2-40B4-BE49-F238E27FC236}">
                <a16:creationId xmlns:a16="http://schemas.microsoft.com/office/drawing/2014/main" id="{65709CDF-EAB7-4AAB-B2FA-C08C6BE43A83}"/>
              </a:ext>
            </a:extLst>
          </p:cNvPr>
          <p:cNvSpPr>
            <a:spLocks noGrp="1"/>
          </p:cNvSpPr>
          <p:nvPr>
            <p:ph type="title"/>
          </p:nvPr>
        </p:nvSpPr>
        <p:spPr/>
        <p:txBody>
          <a:bodyPr/>
          <a:lstStyle/>
          <a:p>
            <a:r>
              <a:rPr lang="sv-SE">
                <a:solidFill>
                  <a:schemeClr val="tx2"/>
                </a:solidFill>
              </a:rPr>
              <a:t>Modellbeskrivning</a:t>
            </a:r>
          </a:p>
        </p:txBody>
      </p:sp>
      <p:sp>
        <p:nvSpPr>
          <p:cNvPr id="3" name="Platshållare för innehåll 2">
            <a:extLst>
              <a:ext uri="{FF2B5EF4-FFF2-40B4-BE49-F238E27FC236}">
                <a16:creationId xmlns:a16="http://schemas.microsoft.com/office/drawing/2014/main" id="{6E8B329F-A8A6-46C6-AECA-B75B1749DF10}"/>
              </a:ext>
            </a:extLst>
          </p:cNvPr>
          <p:cNvSpPr>
            <a:spLocks noGrp="1"/>
          </p:cNvSpPr>
          <p:nvPr>
            <p:ph sz="quarter" idx="19"/>
          </p:nvPr>
        </p:nvSpPr>
        <p:spPr/>
        <p:txBody>
          <a:bodyPr/>
          <a:lstStyle/>
          <a:p>
            <a:pPr lvl="3"/>
            <a:r>
              <a:rPr lang="sv-SE">
                <a:solidFill>
                  <a:schemeClr val="accent3"/>
                </a:solidFill>
              </a:rPr>
              <a:t>Nöjd-Kund-Index (NKI)</a:t>
            </a:r>
          </a:p>
          <a:p>
            <a:r>
              <a:rPr lang="sv-SE"/>
              <a:t>NKI är ett sammanfattande mått på hur nöjda kunderna/ företagarna är totalt sett. Det är uppbyggt av tre frågor från enkäten:</a:t>
            </a:r>
          </a:p>
          <a:p>
            <a:pPr lvl="1"/>
            <a:r>
              <a:rPr lang="sv-SE"/>
              <a:t>Hur nöjd var du med hanteringen av ditt ärende i sin helhet?</a:t>
            </a:r>
          </a:p>
          <a:p>
            <a:pPr lvl="1"/>
            <a:r>
              <a:rPr lang="sv-SE"/>
              <a:t>Hur väl uppfylldes dina förväntningar kring ditt ärende?</a:t>
            </a:r>
          </a:p>
          <a:p>
            <a:pPr lvl="1"/>
            <a:r>
              <a:rPr lang="sv-SE"/>
              <a:t>Tänk dig en perfekt hantering av ditt ärende. Hur nära ett sådant ideal kom hanteringen av ditt ärende?</a:t>
            </a:r>
          </a:p>
          <a:p>
            <a:r>
              <a:rPr lang="sv-SE"/>
              <a:t>NKI är således ett mått på den totala nöjdheten i verksamheten. Det är ett index som är lämpligt att använda för att göra jämförelser över tid. </a:t>
            </a:r>
          </a:p>
          <a:p>
            <a:r>
              <a:rPr lang="sv-SE"/>
              <a:t>I analysmodellen är NKI en nödvändig variabel som hela modellen kretsar kring. NKI redovisas på en skala från 0 till 100, där 100 är högsta betyg.</a:t>
            </a:r>
          </a:p>
          <a:p>
            <a:pPr lvl="3"/>
            <a:r>
              <a:rPr lang="sv-SE">
                <a:solidFill>
                  <a:schemeClr val="accent3"/>
                </a:solidFill>
              </a:rPr>
              <a:t>Kvalitetsfaktorer (serviceområden)</a:t>
            </a:r>
          </a:p>
          <a:p>
            <a:r>
              <a:rPr lang="sv-SE"/>
              <a:t>Förutom NKI skapas sammanfattande mått för enkätens olika delområden, så kallade kvalitetsfaktorer. Kvalitetsfaktorerna i denna undersökning är de sex serviceområdena. Dessa mäter hur nöjda kunderna/företagen är med olika aspekter av verksamhetens tjänster och service. Serviceområdenas betygsindex baseras på respondenternas bedömning totalt sett av respektive delområde (serviceområde).</a:t>
            </a:r>
          </a:p>
          <a:p>
            <a:endParaRPr lang="sv-SE"/>
          </a:p>
        </p:txBody>
      </p:sp>
      <p:sp>
        <p:nvSpPr>
          <p:cNvPr id="4" name="Platshållare för bildnummer 3">
            <a:extLst>
              <a:ext uri="{FF2B5EF4-FFF2-40B4-BE49-F238E27FC236}">
                <a16:creationId xmlns:a16="http://schemas.microsoft.com/office/drawing/2014/main" id="{982DFE85-3BE5-426D-891D-EB226D4A78FE}"/>
              </a:ext>
            </a:extLst>
          </p:cNvPr>
          <p:cNvSpPr>
            <a:spLocks noGrp="1"/>
          </p:cNvSpPr>
          <p:nvPr>
            <p:ph type="sldNum" sz="quarter" idx="21"/>
          </p:nvPr>
        </p:nvSpPr>
        <p:spPr/>
        <p:txBody>
          <a:bodyPr/>
          <a:lstStyle/>
          <a:p>
            <a:fld id="{0BCBA026-1F68-453E-9036-CC352B75EE63}" type="slidenum">
              <a:rPr lang="sv-SE" smtClean="0"/>
              <a:t>87</a:t>
            </a:fld>
            <a:endParaRPr lang="sv-SE"/>
          </a:p>
        </p:txBody>
      </p:sp>
    </p:spTree>
    <p:extLst>
      <p:ext uri="{BB962C8B-B14F-4D97-AF65-F5344CB8AC3E}">
        <p14:creationId xmlns:p14="http://schemas.microsoft.com/office/powerpoint/2010/main" val="3647215874"/>
      </p:ext>
    </p:extLst>
  </p:cSld>
  <p:clrMapOvr>
    <a:masterClrMapping/>
  </p:clrMapOvr>
  <p:transition/>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ubrik 3">
            <a:extLst>
              <a:ext uri="{FF2B5EF4-FFF2-40B4-BE49-F238E27FC236}">
                <a16:creationId xmlns:a16="http://schemas.microsoft.com/office/drawing/2014/main" id="{AA2105B4-5E19-46F9-93C2-F9E0E9700B7C}"/>
              </a:ext>
            </a:extLst>
          </p:cNvPr>
          <p:cNvSpPr>
            <a:spLocks noGrp="1"/>
          </p:cNvSpPr>
          <p:nvPr>
            <p:ph type="title"/>
          </p:nvPr>
        </p:nvSpPr>
        <p:spPr/>
        <p:txBody>
          <a:bodyPr/>
          <a:lstStyle/>
          <a:p>
            <a:r>
              <a:rPr lang="sv-SE">
                <a:solidFill>
                  <a:schemeClr val="tx2"/>
                </a:solidFill>
              </a:rPr>
              <a:t>Modellbeskrivning</a:t>
            </a:r>
          </a:p>
        </p:txBody>
      </p:sp>
      <p:sp>
        <p:nvSpPr>
          <p:cNvPr id="2" name="Platshållare för text 1">
            <a:extLst>
              <a:ext uri="{FF2B5EF4-FFF2-40B4-BE49-F238E27FC236}">
                <a16:creationId xmlns:a16="http://schemas.microsoft.com/office/drawing/2014/main" id="{1A515F0F-B48E-4E41-B64A-10DB9E1BA42F}"/>
              </a:ext>
            </a:extLst>
          </p:cNvPr>
          <p:cNvSpPr>
            <a:spLocks noGrp="1"/>
          </p:cNvSpPr>
          <p:nvPr>
            <p:ph sz="quarter" idx="19"/>
          </p:nvPr>
        </p:nvSpPr>
        <p:spPr/>
        <p:txBody>
          <a:bodyPr/>
          <a:lstStyle/>
          <a:p>
            <a:pPr lvl="3"/>
            <a:r>
              <a:rPr lang="sv-SE">
                <a:solidFill>
                  <a:schemeClr val="accent3"/>
                </a:solidFill>
              </a:rPr>
              <a:t>Effektmått</a:t>
            </a:r>
          </a:p>
          <a:p>
            <a:r>
              <a:rPr lang="sv-SE"/>
              <a:t>Effektmåttet visar hur stor effekt en förändring av serviceområdenas indexvärden har på den totala nöjdheten hos kunderna/företagarna. Det är alltså ett mått på sambandet mellan NKI och var och en av de ingående serviceområdena. Effektmåtten tolkas på så sätt att om resultatet för ett serviceområde ökar med X enheter så förväntas kundernas/företagarnas totala nöjdhet öka med Y enheter, förutsatt att ingenting annat ändras. I denna rapport är effektmåtten multiplicerade med fem. Det innebär att om ett serviceområde får ett fem enheter högre index så förväntas NKI öka med effektmåttets storlek.</a:t>
            </a:r>
          </a:p>
          <a:p>
            <a:pPr lvl="3"/>
            <a:endParaRPr lang="sv-SE">
              <a:solidFill>
                <a:schemeClr val="accent3"/>
              </a:solidFill>
            </a:endParaRPr>
          </a:p>
          <a:p>
            <a:pPr lvl="3"/>
            <a:r>
              <a:rPr lang="sv-SE">
                <a:solidFill>
                  <a:schemeClr val="accent3"/>
                </a:solidFill>
              </a:rPr>
              <a:t>Prioriteringsmatris</a:t>
            </a:r>
          </a:p>
          <a:p>
            <a:r>
              <a:rPr lang="sv-SE"/>
              <a:t>I prioriteringsmatrisen visas vilka serviceområden man vid ett förbättringsarbete får bäst utväxling av att prioritera i nuläget. På prioriteringsmatrisens axlar visas dels prestation, dvs. kommunens betygsindexresultat för varje serviceområde, och dels effekten på den totala nöjdheten (effektmåttet). Effekten anger hur hög påverkan serviceområdena har på NKI. Linjerna i prioriteringsmatrisen placeras på medianerna för betygsindexresultat och effektmått. Man bör alltid prioritera att förbättra de faktorer som har relativt låga betyg och samtidigt har relativt höga effektmått.</a:t>
            </a:r>
          </a:p>
        </p:txBody>
      </p:sp>
      <p:sp>
        <p:nvSpPr>
          <p:cNvPr id="8" name="Platshållare för bildnummer 7">
            <a:extLst>
              <a:ext uri="{FF2B5EF4-FFF2-40B4-BE49-F238E27FC236}">
                <a16:creationId xmlns:a16="http://schemas.microsoft.com/office/drawing/2014/main" id="{E2F4CE64-25E4-4C92-A018-EF9EAB5D0676}"/>
              </a:ext>
            </a:extLst>
          </p:cNvPr>
          <p:cNvSpPr>
            <a:spLocks noGrp="1"/>
          </p:cNvSpPr>
          <p:nvPr>
            <p:ph type="sldNum" sz="quarter" idx="21"/>
          </p:nvPr>
        </p:nvSpPr>
        <p:spPr/>
        <p:txBody>
          <a:bodyPr/>
          <a:lstStyle/>
          <a:p>
            <a:fld id="{0BCBA026-1F68-453E-9036-CC352B75EE63}" type="slidenum">
              <a:rPr lang="sv-SE" smtClean="0"/>
              <a:t>88</a:t>
            </a:fld>
            <a:endParaRPr lang="sv-SE"/>
          </a:p>
        </p:txBody>
      </p:sp>
    </p:spTree>
    <p:extLst>
      <p:ext uri="{BB962C8B-B14F-4D97-AF65-F5344CB8AC3E}">
        <p14:creationId xmlns:p14="http://schemas.microsoft.com/office/powerpoint/2010/main" val="266530584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Rubrik 8">
            <a:extLst>
              <a:ext uri="{FF2B5EF4-FFF2-40B4-BE49-F238E27FC236}">
                <a16:creationId xmlns:a16="http://schemas.microsoft.com/office/drawing/2014/main" id="{2B5D12E1-7037-4B5B-ACBF-B3CDCAC9C928}"/>
              </a:ext>
            </a:extLst>
          </p:cNvPr>
          <p:cNvSpPr>
            <a:spLocks noGrp="1"/>
          </p:cNvSpPr>
          <p:nvPr>
            <p:ph type="title"/>
          </p:nvPr>
        </p:nvSpPr>
        <p:spPr/>
        <p:txBody>
          <a:bodyPr/>
          <a:lstStyle/>
          <a:p>
            <a:r>
              <a:rPr lang="sv-SE">
                <a:solidFill>
                  <a:schemeClr val="accent2"/>
                </a:solidFill>
              </a:rPr>
              <a:t>Ärendefördelning</a:t>
            </a:r>
          </a:p>
        </p:txBody>
      </p:sp>
      <p:sp>
        <p:nvSpPr>
          <p:cNvPr id="8" name="Platshållare för bildnummer 7">
            <a:extLst>
              <a:ext uri="{FF2B5EF4-FFF2-40B4-BE49-F238E27FC236}">
                <a16:creationId xmlns:a16="http://schemas.microsoft.com/office/drawing/2014/main" id="{C963F330-4665-4407-A985-449E53352E30}"/>
              </a:ext>
            </a:extLst>
          </p:cNvPr>
          <p:cNvSpPr>
            <a:spLocks noGrp="1"/>
          </p:cNvSpPr>
          <p:nvPr>
            <p:ph type="sldNum" sz="quarter" idx="21"/>
          </p:nvPr>
        </p:nvSpPr>
        <p:spPr/>
        <p:txBody>
          <a:bodyPr/>
          <a:lstStyle/>
          <a:p>
            <a:fld id="{0BCBA026-1F68-453E-9036-CC352B75EE63}" type="slidenum">
              <a:rPr lang="sv-SE" smtClean="0"/>
              <a:t>8</a:t>
            </a:fld>
            <a:endParaRPr lang="sv-SE"/>
          </a:p>
        </p:txBody>
      </p:sp>
      <p:pic>
        <p:nvPicPr>
          <p:cNvPr id="10" name="New picture"/>
          <p:cNvPicPr/>
          <p:nvPr/>
        </p:nvPicPr>
        <p:blipFill>
          <a:blip r:embed="rId2"/>
          <a:stretch>
            <a:fillRect/>
          </a:stretch>
        </p:blipFill>
        <p:spPr>
          <a:xfrm>
            <a:off x="355600" y="1346200"/>
            <a:ext cx="11188700" cy="5080000"/>
          </a:xfrm>
          <a:prstGeom prst="rect">
            <a:avLst/>
          </a:prstGeom>
        </p:spPr>
      </p:pic>
    </p:spTree>
    <p:extLst>
      <p:ext uri="{BB962C8B-B14F-4D97-AF65-F5344CB8AC3E}">
        <p14:creationId xmlns:p14="http://schemas.microsoft.com/office/powerpoint/2010/main" val="3706598342"/>
      </p:ext>
    </p:extLst>
  </p:cSld>
  <p:clrMapOvr>
    <a:masterClrMapping/>
  </p:clrMapOvr>
  <p:transition/>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ubrik 3">
            <a:extLst>
              <a:ext uri="{FF2B5EF4-FFF2-40B4-BE49-F238E27FC236}">
                <a16:creationId xmlns:a16="http://schemas.microsoft.com/office/drawing/2014/main" id="{AA2105B4-5E19-46F9-93C2-F9E0E9700B7C}"/>
              </a:ext>
            </a:extLst>
          </p:cNvPr>
          <p:cNvSpPr>
            <a:spLocks noGrp="1"/>
          </p:cNvSpPr>
          <p:nvPr>
            <p:ph type="title"/>
          </p:nvPr>
        </p:nvSpPr>
        <p:spPr/>
        <p:txBody>
          <a:bodyPr/>
          <a:lstStyle/>
          <a:p>
            <a:r>
              <a:rPr lang="sv-SE">
                <a:solidFill>
                  <a:schemeClr val="tx2"/>
                </a:solidFill>
              </a:rPr>
              <a:t>Modellbeskrivning</a:t>
            </a:r>
            <a:endParaRPr lang="sv-SE">
              <a:solidFill>
                <a:schemeClr val="tx2"/>
              </a:solidFill>
            </a:endParaRPr>
          </a:p>
        </p:txBody>
      </p:sp>
      <p:sp>
        <p:nvSpPr>
          <p:cNvPr id="2" name="Platshållare för text 1">
            <a:extLst>
              <a:ext uri="{FF2B5EF4-FFF2-40B4-BE49-F238E27FC236}">
                <a16:creationId xmlns:a16="http://schemas.microsoft.com/office/drawing/2014/main" id="{1A515F0F-B48E-4E41-B64A-10DB9E1BA42F}"/>
              </a:ext>
            </a:extLst>
          </p:cNvPr>
          <p:cNvSpPr>
            <a:spLocks noGrp="1"/>
          </p:cNvSpPr>
          <p:nvPr>
            <p:ph sz="quarter" idx="19"/>
          </p:nvPr>
        </p:nvSpPr>
        <p:spPr>
          <a:xfrm>
            <a:off x="609597" y="1739900"/>
            <a:ext cx="10934400" cy="4826001"/>
          </a:xfrm>
        </p:spPr>
        <p:txBody>
          <a:bodyPr/>
          <a:lstStyle/>
          <a:p>
            <a:pPr lvl="3"/>
            <a:r>
              <a:rPr lang="sv-SE">
                <a:solidFill>
                  <a:schemeClr val="accent3"/>
                </a:solidFill>
              </a:rPr>
              <a:t>Framtagande av index &amp; effektmått</a:t>
            </a:r>
          </a:p>
          <a:p>
            <a:r>
              <a:rPr lang="sv-SE"/>
              <a:t>Kvalitetsfaktorerna beräknas genom att skala om de viktade medelbetygen (1-10) på helhetsfrågorna för varje service-område till ett index med skalan 0 till 100. Basen för kvalitetsfaktorerna är de respondenter som svarat 1-10 på respektive helhetsfråga. Formeln som används för beräkningen är (MV-1)*100/9 där MV är det viktade medelvärdet för frågan.</a:t>
            </a:r>
          </a:p>
          <a:p>
            <a:pPr>
              <a:spcBef>
                <a:spcPts val="1333"/>
              </a:spcBef>
            </a:pPr>
            <a:r>
              <a:rPr lang="sv-SE"/>
              <a:t>NKI tas fram genom att först beräkna ett aggregerat index på de tre avslutande frågorna på motsvarande sett som kvalitetsfaktorerna beräknas. NKI sätts sedan till medelvärdet av de tre indexen.</a:t>
            </a:r>
          </a:p>
          <a:p>
            <a:pPr>
              <a:spcBef>
                <a:spcPts val="1333"/>
              </a:spcBef>
            </a:pPr>
            <a:r>
              <a:rPr lang="sv-SE"/>
              <a:t>Den statistiska metod som används för att skapa effekt-måttet är så kallad viktad multivariat regressionsanalys.</a:t>
            </a:r>
          </a:p>
          <a:p>
            <a:pPr>
              <a:spcBef>
                <a:spcPts val="1333"/>
              </a:spcBef>
            </a:pPr>
            <a:r>
              <a:rPr lang="sv-SE"/>
              <a:t>För att kunna skapa väl underbyggda effektmått för varje kommun behövs ett tillräckligt stort statistiskt underlag. Gränsen för att generera modeller för respektive kommun/myndighetsområde är därför satt till 50 enkätsvar. Även om en kommun/myndighetsområde erhållit 50 svar är det inte säkert att det varit möjligt att ta fram effektmått då det kan ha förekommit ett så kallat internt/partiellt bortfall (dvs. alla respondenter har inte besvarat samtliga frågor), vilket kan göra att antalet svar som kan användas för att bygga upp modellen i realiteten blir färre än 50. För att ingå i regressions-basen krävs det att man besvarat samtliga frågor som ingår i modellen. Effektmått tas inte heller fram om förklaringsgraden blir för låg (R2 mindre än 0,8).</a:t>
            </a:r>
          </a:p>
        </p:txBody>
      </p:sp>
      <p:sp>
        <p:nvSpPr>
          <p:cNvPr id="8" name="Platshållare för bildnummer 7">
            <a:extLst>
              <a:ext uri="{FF2B5EF4-FFF2-40B4-BE49-F238E27FC236}">
                <a16:creationId xmlns:a16="http://schemas.microsoft.com/office/drawing/2014/main" id="{E2F4CE64-25E4-4C92-A018-EF9EAB5D0676}"/>
              </a:ext>
            </a:extLst>
          </p:cNvPr>
          <p:cNvSpPr>
            <a:spLocks noGrp="1"/>
          </p:cNvSpPr>
          <p:nvPr>
            <p:ph type="sldNum" sz="quarter" idx="21"/>
          </p:nvPr>
        </p:nvSpPr>
        <p:spPr/>
        <p:txBody>
          <a:bodyPr/>
          <a:lstStyle/>
          <a:p>
            <a:fld id="{0BCBA026-1F68-453E-9036-CC352B75EE63}" type="slidenum">
              <a:rPr lang="sv-SE" smtClean="0"/>
              <a:t>89</a:t>
            </a:fld>
            <a:endParaRPr lang="sv-SE"/>
          </a:p>
        </p:txBody>
      </p:sp>
    </p:spTree>
    <p:extLst>
      <p:ext uri="{BB962C8B-B14F-4D97-AF65-F5344CB8AC3E}">
        <p14:creationId xmlns:p14="http://schemas.microsoft.com/office/powerpoint/2010/main" val="3661851680"/>
      </p:ext>
    </p:extLst>
  </p:cSld>
  <p:clrMapOvr>
    <a:masterClrMapping/>
  </p:clrMapOvr>
  <p:transition/>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ubrik 3">
            <a:extLst>
              <a:ext uri="{FF2B5EF4-FFF2-40B4-BE49-F238E27FC236}">
                <a16:creationId xmlns:a16="http://schemas.microsoft.com/office/drawing/2014/main" id="{AA2105B4-5E19-46F9-93C2-F9E0E9700B7C}"/>
              </a:ext>
            </a:extLst>
          </p:cNvPr>
          <p:cNvSpPr>
            <a:spLocks noGrp="1"/>
          </p:cNvSpPr>
          <p:nvPr>
            <p:ph type="title"/>
          </p:nvPr>
        </p:nvSpPr>
        <p:spPr/>
        <p:txBody>
          <a:bodyPr/>
          <a:lstStyle/>
          <a:p>
            <a:r>
              <a:rPr lang="sv-SE">
                <a:solidFill>
                  <a:schemeClr val="tx2"/>
                </a:solidFill>
              </a:rPr>
              <a:t>Modellbeskrivning</a:t>
            </a:r>
            <a:endParaRPr lang="sv-SE">
              <a:solidFill>
                <a:schemeClr val="tx2"/>
              </a:solidFill>
            </a:endParaRPr>
          </a:p>
        </p:txBody>
      </p:sp>
      <p:sp>
        <p:nvSpPr>
          <p:cNvPr id="2" name="Platshållare för text 1">
            <a:extLst>
              <a:ext uri="{FF2B5EF4-FFF2-40B4-BE49-F238E27FC236}">
                <a16:creationId xmlns:a16="http://schemas.microsoft.com/office/drawing/2014/main" id="{1A515F0F-B48E-4E41-B64A-10DB9E1BA42F}"/>
              </a:ext>
            </a:extLst>
          </p:cNvPr>
          <p:cNvSpPr>
            <a:spLocks noGrp="1"/>
          </p:cNvSpPr>
          <p:nvPr>
            <p:ph sz="quarter" idx="19"/>
          </p:nvPr>
        </p:nvSpPr>
        <p:spPr>
          <a:xfrm>
            <a:off x="609597" y="1296000"/>
            <a:ext cx="10934400" cy="4871336"/>
          </a:xfrm>
        </p:spPr>
        <p:txBody>
          <a:bodyPr/>
          <a:lstStyle/>
          <a:p>
            <a:pPr lvl="3"/>
            <a:r>
              <a:rPr lang="sv-SE">
                <a:solidFill>
                  <a:schemeClr val="accent3"/>
                </a:solidFill>
              </a:rPr>
              <a:t>Framtagande av index &amp; effektmått (forts.)</a:t>
            </a:r>
          </a:p>
          <a:p>
            <a:r>
              <a:rPr lang="sv-SE"/>
              <a:t>Om kommun/myndighetsområde inte har tillräckligt med svar för 2022, används 2021-2022, om inte det går visas effektmått och prioriteringsmatris för kommungrupp.</a:t>
            </a:r>
          </a:p>
          <a:p>
            <a:r>
              <a:rPr lang="sv-SE"/>
              <a:t>Analysmodellen består av olika nivåer som varje gång innehåller ett antal oberoende variabler X som antas påverka en beroende variabel Y. På högsta nivån är den beroende variabeln NKI, och de oberoende variablerna de faktiska totalbetygen för de olika serviceområdena. NKI är här en latent variabel skapad av tre övergripande totalbetygsfrågor (helhetsbetyg, uppfyller förväntningar, hur nära ideal förvaltning). Regressionsmodellen ger således varje fråga en vikt som anger dess påverkan på NKI. Vikterna tas fram med hjälp av minsta kvadratmetoden.</a:t>
            </a:r>
          </a:p>
          <a:p>
            <a:r>
              <a:rPr lang="sv-SE"/>
              <a:t>På nästa nivå genomförs därefter en ny regressionsanalys där den beroende variabeln denna gång är det totala betyget för det i den första analysen mest prioriterade serviceområdet, och de oberoende variablerna är då detaljfrågorna för just detta serviceområde. På så sätt skapas ett optimalt sätt att delge kommunen/förvaltningen vilken detaljfråga som bör prioriteras för att i slutändan NKI ska ökas, kort sagt vilken förändring på detaljnivå som ger störst effekt på NKI.</a:t>
            </a:r>
          </a:p>
        </p:txBody>
      </p:sp>
      <p:sp>
        <p:nvSpPr>
          <p:cNvPr id="8" name="Platshållare för bildnummer 7">
            <a:extLst>
              <a:ext uri="{FF2B5EF4-FFF2-40B4-BE49-F238E27FC236}">
                <a16:creationId xmlns:a16="http://schemas.microsoft.com/office/drawing/2014/main" id="{E2F4CE64-25E4-4C92-A018-EF9EAB5D0676}"/>
              </a:ext>
            </a:extLst>
          </p:cNvPr>
          <p:cNvSpPr>
            <a:spLocks noGrp="1"/>
          </p:cNvSpPr>
          <p:nvPr>
            <p:ph type="sldNum" sz="quarter" idx="21"/>
          </p:nvPr>
        </p:nvSpPr>
        <p:spPr/>
        <p:txBody>
          <a:bodyPr/>
          <a:lstStyle/>
          <a:p>
            <a:fld id="{0BCBA026-1F68-453E-9036-CC352B75EE63}" type="slidenum">
              <a:rPr lang="sv-SE" smtClean="0"/>
              <a:t>90</a:t>
            </a:fld>
            <a:endParaRPr lang="sv-SE"/>
          </a:p>
        </p:txBody>
      </p:sp>
    </p:spTree>
    <p:extLst>
      <p:ext uri="{BB962C8B-B14F-4D97-AF65-F5344CB8AC3E}">
        <p14:creationId xmlns:p14="http://schemas.microsoft.com/office/powerpoint/2010/main" val="659323481"/>
      </p:ext>
    </p:extLst>
  </p:cSld>
  <p:clrMapOvr>
    <a:masterClrMapping/>
  </p:clrMapOvr>
  <p:transition/>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ubrik 1">
            <a:extLst>
              <a:ext uri="{FF2B5EF4-FFF2-40B4-BE49-F238E27FC236}">
                <a16:creationId xmlns:a16="http://schemas.microsoft.com/office/drawing/2014/main" id="{55071D47-EB9A-451E-AFE6-447E84AB761D}"/>
              </a:ext>
            </a:extLst>
          </p:cNvPr>
          <p:cNvSpPr>
            <a:spLocks noGrp="1"/>
          </p:cNvSpPr>
          <p:nvPr>
            <p:ph type="title"/>
          </p:nvPr>
        </p:nvSpPr>
        <p:spPr/>
        <p:txBody>
          <a:bodyPr/>
          <a:lstStyle/>
          <a:p>
            <a:r>
              <a:rPr lang="sv-SE">
                <a:solidFill>
                  <a:schemeClr val="tx2"/>
                </a:solidFill>
              </a:rPr>
              <a:t>Modellbeskrivning</a:t>
            </a:r>
          </a:p>
        </p:txBody>
      </p:sp>
      <p:sp>
        <p:nvSpPr>
          <p:cNvPr id="4" name="Platshållare för bildnummer 3">
            <a:extLst>
              <a:ext uri="{FF2B5EF4-FFF2-40B4-BE49-F238E27FC236}">
                <a16:creationId xmlns:a16="http://schemas.microsoft.com/office/drawing/2014/main" id="{D924326D-D026-405B-B34B-1D4CE76F7679}"/>
              </a:ext>
            </a:extLst>
          </p:cNvPr>
          <p:cNvSpPr>
            <a:spLocks noGrp="1"/>
          </p:cNvSpPr>
          <p:nvPr>
            <p:ph type="sldNum" sz="quarter" idx="21"/>
          </p:nvPr>
        </p:nvSpPr>
        <p:spPr/>
        <p:txBody>
          <a:bodyPr/>
          <a:lstStyle/>
          <a:p>
            <a:fld id="{0BCBA026-1F68-453E-9036-CC352B75EE63}" type="slidenum">
              <a:rPr lang="sv-SE" smtClean="0"/>
              <a:t>91</a:t>
            </a:fld>
            <a:endParaRPr lang="sv-SE"/>
          </a:p>
        </p:txBody>
      </p:sp>
      <p:grpSp>
        <p:nvGrpSpPr>
          <p:cNvPr id="5" name="Grupp 4">
            <a:extLst>
              <a:ext uri="{FF2B5EF4-FFF2-40B4-BE49-F238E27FC236}">
                <a16:creationId xmlns:a16="http://schemas.microsoft.com/office/drawing/2014/main" id="{88682C51-7A4B-4901-B221-9343D7FB2F67}"/>
              </a:ext>
            </a:extLst>
          </p:cNvPr>
          <p:cNvGrpSpPr/>
          <p:nvPr/>
        </p:nvGrpSpPr>
        <p:grpSpPr>
          <a:xfrm>
            <a:off x="814396" y="1586337"/>
            <a:ext cx="10891369" cy="4929860"/>
            <a:chOff x="1838038" y="1849535"/>
            <a:chExt cx="8032355" cy="4226946"/>
          </a:xfrm>
        </p:grpSpPr>
        <p:sp>
          <p:nvSpPr>
            <p:cNvPr id="6" name="Rektangel 5">
              <a:extLst>
                <a:ext uri="{FF2B5EF4-FFF2-40B4-BE49-F238E27FC236}">
                  <a16:creationId xmlns:a16="http://schemas.microsoft.com/office/drawing/2014/main" id="{00078E6A-3A11-46FB-BA0D-FBC6DF07F740}"/>
                </a:ext>
              </a:extLst>
            </p:cNvPr>
            <p:cNvSpPr/>
            <p:nvPr/>
          </p:nvSpPr>
          <p:spPr>
            <a:xfrm>
              <a:off x="1910045" y="2175586"/>
              <a:ext cx="1117599" cy="539147"/>
            </a:xfrm>
            <a:prstGeom prst="rect">
              <a:avLst/>
            </a:prstGeom>
            <a:solidFill>
              <a:schemeClr val="accent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33">
                  <a:solidFill>
                    <a:schemeClr val="tx1"/>
                  </a:solidFill>
                </a:rPr>
                <a:t>Delfråga</a:t>
              </a:r>
            </a:p>
            <a:p>
              <a:pPr algn="ctr"/>
              <a:r>
                <a:rPr lang="sv-SE" sz="1333">
                  <a:solidFill>
                    <a:schemeClr val="tx1"/>
                  </a:solidFill>
                </a:rPr>
                <a:t>Delfråga</a:t>
              </a:r>
            </a:p>
            <a:p>
              <a:pPr algn="ctr"/>
              <a:r>
                <a:rPr lang="sv-SE" sz="1333">
                  <a:solidFill>
                    <a:schemeClr val="tx1"/>
                  </a:solidFill>
                </a:rPr>
                <a:t>Delfråga</a:t>
              </a:r>
            </a:p>
          </p:txBody>
        </p:sp>
        <p:sp>
          <p:nvSpPr>
            <p:cNvPr id="7" name="Rektangel 6">
              <a:extLst>
                <a:ext uri="{FF2B5EF4-FFF2-40B4-BE49-F238E27FC236}">
                  <a16:creationId xmlns:a16="http://schemas.microsoft.com/office/drawing/2014/main" id="{461BFADE-9035-4515-9F97-E0EBC2C38094}"/>
                </a:ext>
              </a:extLst>
            </p:cNvPr>
            <p:cNvSpPr/>
            <p:nvPr/>
          </p:nvSpPr>
          <p:spPr>
            <a:xfrm>
              <a:off x="1910045" y="2847299"/>
              <a:ext cx="1117599" cy="539147"/>
            </a:xfrm>
            <a:prstGeom prst="rect">
              <a:avLst/>
            </a:prstGeom>
            <a:solidFill>
              <a:schemeClr val="accent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33">
                  <a:solidFill>
                    <a:schemeClr val="tx1"/>
                  </a:solidFill>
                </a:rPr>
                <a:t>Delfråga</a:t>
              </a:r>
            </a:p>
            <a:p>
              <a:pPr algn="ctr"/>
              <a:r>
                <a:rPr lang="sv-SE" sz="1333">
                  <a:solidFill>
                    <a:schemeClr val="tx1"/>
                  </a:solidFill>
                </a:rPr>
                <a:t>Delfråga</a:t>
              </a:r>
            </a:p>
            <a:p>
              <a:pPr algn="ctr"/>
              <a:r>
                <a:rPr lang="sv-SE" sz="1333">
                  <a:solidFill>
                    <a:schemeClr val="tx1"/>
                  </a:solidFill>
                </a:rPr>
                <a:t>Delfråga</a:t>
              </a:r>
            </a:p>
          </p:txBody>
        </p:sp>
        <p:sp>
          <p:nvSpPr>
            <p:cNvPr id="8" name="Rektangel 7">
              <a:extLst>
                <a:ext uri="{FF2B5EF4-FFF2-40B4-BE49-F238E27FC236}">
                  <a16:creationId xmlns:a16="http://schemas.microsoft.com/office/drawing/2014/main" id="{6B2BE578-135C-4F4A-A71E-0E728FE5B833}"/>
                </a:ext>
              </a:extLst>
            </p:cNvPr>
            <p:cNvSpPr/>
            <p:nvPr/>
          </p:nvSpPr>
          <p:spPr>
            <a:xfrm>
              <a:off x="1910045" y="3518693"/>
              <a:ext cx="1117599" cy="539147"/>
            </a:xfrm>
            <a:prstGeom prst="rect">
              <a:avLst/>
            </a:prstGeom>
            <a:solidFill>
              <a:schemeClr val="accent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33">
                  <a:solidFill>
                    <a:schemeClr val="tx1"/>
                  </a:solidFill>
                </a:rPr>
                <a:t>Delfråga</a:t>
              </a:r>
            </a:p>
            <a:p>
              <a:pPr algn="ctr"/>
              <a:r>
                <a:rPr lang="sv-SE" sz="1333">
                  <a:solidFill>
                    <a:schemeClr val="tx1"/>
                  </a:solidFill>
                </a:rPr>
                <a:t>Delfråga</a:t>
              </a:r>
            </a:p>
            <a:p>
              <a:pPr algn="ctr"/>
              <a:r>
                <a:rPr lang="sv-SE" sz="1333">
                  <a:solidFill>
                    <a:schemeClr val="tx1"/>
                  </a:solidFill>
                </a:rPr>
                <a:t>Delfråga</a:t>
              </a:r>
            </a:p>
          </p:txBody>
        </p:sp>
        <p:sp>
          <p:nvSpPr>
            <p:cNvPr id="9" name="Rektangel 8">
              <a:extLst>
                <a:ext uri="{FF2B5EF4-FFF2-40B4-BE49-F238E27FC236}">
                  <a16:creationId xmlns:a16="http://schemas.microsoft.com/office/drawing/2014/main" id="{2855C103-6BB3-4AEB-AA4F-61E185410E71}"/>
                </a:ext>
              </a:extLst>
            </p:cNvPr>
            <p:cNvSpPr/>
            <p:nvPr/>
          </p:nvSpPr>
          <p:spPr>
            <a:xfrm>
              <a:off x="1910045" y="4194546"/>
              <a:ext cx="1117599" cy="539147"/>
            </a:xfrm>
            <a:prstGeom prst="rect">
              <a:avLst/>
            </a:prstGeom>
            <a:solidFill>
              <a:schemeClr val="accent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33">
                  <a:solidFill>
                    <a:schemeClr val="tx1"/>
                  </a:solidFill>
                </a:rPr>
                <a:t>Delfråga</a:t>
              </a:r>
            </a:p>
            <a:p>
              <a:pPr algn="ctr"/>
              <a:r>
                <a:rPr lang="sv-SE" sz="1333">
                  <a:solidFill>
                    <a:schemeClr val="tx1"/>
                  </a:solidFill>
                </a:rPr>
                <a:t>Delfråga</a:t>
              </a:r>
            </a:p>
            <a:p>
              <a:pPr algn="ctr"/>
              <a:r>
                <a:rPr lang="sv-SE" sz="1333">
                  <a:solidFill>
                    <a:schemeClr val="tx1"/>
                  </a:solidFill>
                </a:rPr>
                <a:t>Delfråga</a:t>
              </a:r>
            </a:p>
          </p:txBody>
        </p:sp>
        <p:sp>
          <p:nvSpPr>
            <p:cNvPr id="10" name="Rektangel 9">
              <a:extLst>
                <a:ext uri="{FF2B5EF4-FFF2-40B4-BE49-F238E27FC236}">
                  <a16:creationId xmlns:a16="http://schemas.microsoft.com/office/drawing/2014/main" id="{6FAB7C6B-FCD7-4CB7-A109-3B077DE42A62}"/>
                </a:ext>
              </a:extLst>
            </p:cNvPr>
            <p:cNvSpPr/>
            <p:nvPr/>
          </p:nvSpPr>
          <p:spPr>
            <a:xfrm>
              <a:off x="1910045" y="4865940"/>
              <a:ext cx="1117599" cy="539147"/>
            </a:xfrm>
            <a:prstGeom prst="rect">
              <a:avLst/>
            </a:prstGeom>
            <a:solidFill>
              <a:schemeClr val="accent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33">
                  <a:solidFill>
                    <a:schemeClr val="tx1"/>
                  </a:solidFill>
                </a:rPr>
                <a:t>Delfråga</a:t>
              </a:r>
            </a:p>
            <a:p>
              <a:pPr algn="ctr"/>
              <a:r>
                <a:rPr lang="sv-SE" sz="1333">
                  <a:solidFill>
                    <a:schemeClr val="tx1"/>
                  </a:solidFill>
                </a:rPr>
                <a:t>Delfråga</a:t>
              </a:r>
            </a:p>
            <a:p>
              <a:pPr algn="ctr"/>
              <a:r>
                <a:rPr lang="sv-SE" sz="1333">
                  <a:solidFill>
                    <a:schemeClr val="tx1"/>
                  </a:solidFill>
                </a:rPr>
                <a:t>Delfråga</a:t>
              </a:r>
            </a:p>
          </p:txBody>
        </p:sp>
        <p:sp>
          <p:nvSpPr>
            <p:cNvPr id="11" name="Rektangel 10">
              <a:extLst>
                <a:ext uri="{FF2B5EF4-FFF2-40B4-BE49-F238E27FC236}">
                  <a16:creationId xmlns:a16="http://schemas.microsoft.com/office/drawing/2014/main" id="{641552CF-84D4-4EFF-9948-964E35B0A111}"/>
                </a:ext>
              </a:extLst>
            </p:cNvPr>
            <p:cNvSpPr/>
            <p:nvPr/>
          </p:nvSpPr>
          <p:spPr>
            <a:xfrm>
              <a:off x="1910045" y="5537334"/>
              <a:ext cx="1117599" cy="539147"/>
            </a:xfrm>
            <a:prstGeom prst="rect">
              <a:avLst/>
            </a:prstGeom>
            <a:solidFill>
              <a:schemeClr val="accent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33">
                  <a:solidFill>
                    <a:schemeClr val="tx1"/>
                  </a:solidFill>
                </a:rPr>
                <a:t>Delfråga</a:t>
              </a:r>
            </a:p>
            <a:p>
              <a:pPr algn="ctr"/>
              <a:r>
                <a:rPr lang="sv-SE" sz="1333">
                  <a:solidFill>
                    <a:schemeClr val="tx1"/>
                  </a:solidFill>
                </a:rPr>
                <a:t>Delfråga</a:t>
              </a:r>
            </a:p>
            <a:p>
              <a:pPr algn="ctr"/>
              <a:r>
                <a:rPr lang="sv-SE" sz="1333">
                  <a:solidFill>
                    <a:schemeClr val="tx1"/>
                  </a:solidFill>
                </a:rPr>
                <a:t>Delfråga</a:t>
              </a:r>
            </a:p>
          </p:txBody>
        </p:sp>
        <p:sp>
          <p:nvSpPr>
            <p:cNvPr id="12" name="Rektangel: rundade hörn 11">
              <a:extLst>
                <a:ext uri="{FF2B5EF4-FFF2-40B4-BE49-F238E27FC236}">
                  <a16:creationId xmlns:a16="http://schemas.microsoft.com/office/drawing/2014/main" id="{768D0C97-49AB-4DB6-8C96-151A70A56CD5}"/>
                </a:ext>
              </a:extLst>
            </p:cNvPr>
            <p:cNvSpPr/>
            <p:nvPr/>
          </p:nvSpPr>
          <p:spPr>
            <a:xfrm>
              <a:off x="4088948" y="2264521"/>
              <a:ext cx="1296144" cy="360041"/>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67">
                  <a:solidFill>
                    <a:schemeClr val="bg1"/>
                  </a:solidFill>
                </a:rPr>
                <a:t>Tillgänglighet</a:t>
              </a:r>
            </a:p>
          </p:txBody>
        </p:sp>
        <p:sp>
          <p:nvSpPr>
            <p:cNvPr id="13" name="Rektangel: rundade hörn 12">
              <a:extLst>
                <a:ext uri="{FF2B5EF4-FFF2-40B4-BE49-F238E27FC236}">
                  <a16:creationId xmlns:a16="http://schemas.microsoft.com/office/drawing/2014/main" id="{0DB906C5-B0C1-4C82-91D6-4E2C40C68BD7}"/>
                </a:ext>
              </a:extLst>
            </p:cNvPr>
            <p:cNvSpPr/>
            <p:nvPr/>
          </p:nvSpPr>
          <p:spPr>
            <a:xfrm>
              <a:off x="4088948" y="2936851"/>
              <a:ext cx="1296144" cy="360041"/>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67">
                  <a:solidFill>
                    <a:schemeClr val="bg1"/>
                  </a:solidFill>
                </a:rPr>
                <a:t>Information</a:t>
              </a:r>
            </a:p>
          </p:txBody>
        </p:sp>
        <p:sp>
          <p:nvSpPr>
            <p:cNvPr id="14" name="Rektangel: rundade hörn 13">
              <a:extLst>
                <a:ext uri="{FF2B5EF4-FFF2-40B4-BE49-F238E27FC236}">
                  <a16:creationId xmlns:a16="http://schemas.microsoft.com/office/drawing/2014/main" id="{DF6C5CDE-3172-4030-B2ED-75AFD2A2264E}"/>
                </a:ext>
              </a:extLst>
            </p:cNvPr>
            <p:cNvSpPr/>
            <p:nvPr/>
          </p:nvSpPr>
          <p:spPr>
            <a:xfrm>
              <a:off x="4088948" y="3605307"/>
              <a:ext cx="1296144" cy="360041"/>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67">
                  <a:solidFill>
                    <a:schemeClr val="bg1"/>
                  </a:solidFill>
                </a:rPr>
                <a:t>Bemötande</a:t>
              </a:r>
            </a:p>
          </p:txBody>
        </p:sp>
        <p:sp>
          <p:nvSpPr>
            <p:cNvPr id="15" name="Rektangel: rundade hörn 14">
              <a:extLst>
                <a:ext uri="{FF2B5EF4-FFF2-40B4-BE49-F238E27FC236}">
                  <a16:creationId xmlns:a16="http://schemas.microsoft.com/office/drawing/2014/main" id="{98AC9285-4E08-4B45-9016-70AAFBEEEB04}"/>
                </a:ext>
              </a:extLst>
            </p:cNvPr>
            <p:cNvSpPr/>
            <p:nvPr/>
          </p:nvSpPr>
          <p:spPr>
            <a:xfrm>
              <a:off x="4088948" y="4277637"/>
              <a:ext cx="1296144" cy="360041"/>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67">
                  <a:solidFill>
                    <a:schemeClr val="bg1"/>
                  </a:solidFill>
                </a:rPr>
                <a:t>Kompetens</a:t>
              </a:r>
            </a:p>
          </p:txBody>
        </p:sp>
        <p:sp>
          <p:nvSpPr>
            <p:cNvPr id="16" name="Rektangel: rundade hörn 15">
              <a:extLst>
                <a:ext uri="{FF2B5EF4-FFF2-40B4-BE49-F238E27FC236}">
                  <a16:creationId xmlns:a16="http://schemas.microsoft.com/office/drawing/2014/main" id="{77F4DEF0-CEF5-4D79-A8C9-82FF42A64F44}"/>
                </a:ext>
              </a:extLst>
            </p:cNvPr>
            <p:cNvSpPr/>
            <p:nvPr/>
          </p:nvSpPr>
          <p:spPr>
            <a:xfrm>
              <a:off x="4088948" y="4955492"/>
              <a:ext cx="1296144" cy="360041"/>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67">
                  <a:solidFill>
                    <a:schemeClr val="bg1"/>
                  </a:solidFill>
                </a:rPr>
                <a:t>Effektivitet</a:t>
              </a:r>
            </a:p>
          </p:txBody>
        </p:sp>
        <p:sp>
          <p:nvSpPr>
            <p:cNvPr id="17" name="Rektangel: rundade hörn 16">
              <a:extLst>
                <a:ext uri="{FF2B5EF4-FFF2-40B4-BE49-F238E27FC236}">
                  <a16:creationId xmlns:a16="http://schemas.microsoft.com/office/drawing/2014/main" id="{25321799-045B-499B-B3EC-95D5463E84E7}"/>
                </a:ext>
              </a:extLst>
            </p:cNvPr>
            <p:cNvSpPr/>
            <p:nvPr/>
          </p:nvSpPr>
          <p:spPr>
            <a:xfrm>
              <a:off x="4088948" y="5626886"/>
              <a:ext cx="1296144" cy="360041"/>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67">
                  <a:solidFill>
                    <a:schemeClr val="bg1"/>
                  </a:solidFill>
                </a:rPr>
                <a:t>Rättssäkerhet</a:t>
              </a:r>
            </a:p>
          </p:txBody>
        </p:sp>
        <p:cxnSp>
          <p:nvCxnSpPr>
            <p:cNvPr id="18" name="Rak pil 20">
              <a:extLst>
                <a:ext uri="{FF2B5EF4-FFF2-40B4-BE49-F238E27FC236}">
                  <a16:creationId xmlns:a16="http://schemas.microsoft.com/office/drawing/2014/main" id="{3AAFBE9A-7B74-449E-888C-8ABCAA3E4CA3}"/>
                </a:ext>
              </a:extLst>
            </p:cNvPr>
            <p:cNvCxnSpPr/>
            <p:nvPr/>
          </p:nvCxnSpPr>
          <p:spPr>
            <a:xfrm>
              <a:off x="3123755" y="2264521"/>
              <a:ext cx="864096" cy="12708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Rak pil 21">
              <a:extLst>
                <a:ext uri="{FF2B5EF4-FFF2-40B4-BE49-F238E27FC236}">
                  <a16:creationId xmlns:a16="http://schemas.microsoft.com/office/drawing/2014/main" id="{19A01585-C320-4A7A-9AC6-602EC3DCABE5}"/>
                </a:ext>
              </a:extLst>
            </p:cNvPr>
            <p:cNvCxnSpPr/>
            <p:nvPr/>
          </p:nvCxnSpPr>
          <p:spPr>
            <a:xfrm>
              <a:off x="3123755" y="2444541"/>
              <a:ext cx="864096"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Rak pil 23">
              <a:extLst>
                <a:ext uri="{FF2B5EF4-FFF2-40B4-BE49-F238E27FC236}">
                  <a16:creationId xmlns:a16="http://schemas.microsoft.com/office/drawing/2014/main" id="{9EE25E39-7DB2-4D87-ADDC-1B03A8B93153}"/>
                </a:ext>
              </a:extLst>
            </p:cNvPr>
            <p:cNvCxnSpPr/>
            <p:nvPr/>
          </p:nvCxnSpPr>
          <p:spPr>
            <a:xfrm flipV="1">
              <a:off x="3123755" y="2497473"/>
              <a:ext cx="864096" cy="12538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Rak pil 27">
              <a:extLst>
                <a:ext uri="{FF2B5EF4-FFF2-40B4-BE49-F238E27FC236}">
                  <a16:creationId xmlns:a16="http://schemas.microsoft.com/office/drawing/2014/main" id="{89E01C0D-B1A1-4766-936D-DD09309C6B24}"/>
                </a:ext>
              </a:extLst>
            </p:cNvPr>
            <p:cNvCxnSpPr/>
            <p:nvPr/>
          </p:nvCxnSpPr>
          <p:spPr>
            <a:xfrm>
              <a:off x="3123755" y="2937077"/>
              <a:ext cx="864096" cy="12708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Rak pil 28">
              <a:extLst>
                <a:ext uri="{FF2B5EF4-FFF2-40B4-BE49-F238E27FC236}">
                  <a16:creationId xmlns:a16="http://schemas.microsoft.com/office/drawing/2014/main" id="{C8BCD3EB-1EEA-4913-876D-A8FB4296658E}"/>
                </a:ext>
              </a:extLst>
            </p:cNvPr>
            <p:cNvCxnSpPr/>
            <p:nvPr/>
          </p:nvCxnSpPr>
          <p:spPr>
            <a:xfrm>
              <a:off x="3123755" y="3117097"/>
              <a:ext cx="864096"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Rak pil 29">
              <a:extLst>
                <a:ext uri="{FF2B5EF4-FFF2-40B4-BE49-F238E27FC236}">
                  <a16:creationId xmlns:a16="http://schemas.microsoft.com/office/drawing/2014/main" id="{F76387E3-299A-4176-8445-9AC677A0312E}"/>
                </a:ext>
              </a:extLst>
            </p:cNvPr>
            <p:cNvCxnSpPr/>
            <p:nvPr/>
          </p:nvCxnSpPr>
          <p:spPr>
            <a:xfrm flipV="1">
              <a:off x="3123755" y="3170029"/>
              <a:ext cx="864096" cy="12538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Rak pil 30">
              <a:extLst>
                <a:ext uri="{FF2B5EF4-FFF2-40B4-BE49-F238E27FC236}">
                  <a16:creationId xmlns:a16="http://schemas.microsoft.com/office/drawing/2014/main" id="{E35DB961-D6FB-4A74-8F5B-60ABC5C37788}"/>
                </a:ext>
              </a:extLst>
            </p:cNvPr>
            <p:cNvCxnSpPr/>
            <p:nvPr/>
          </p:nvCxnSpPr>
          <p:spPr>
            <a:xfrm>
              <a:off x="3123755" y="3607008"/>
              <a:ext cx="864096" cy="12708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Rak pil 31">
              <a:extLst>
                <a:ext uri="{FF2B5EF4-FFF2-40B4-BE49-F238E27FC236}">
                  <a16:creationId xmlns:a16="http://schemas.microsoft.com/office/drawing/2014/main" id="{77BFB148-411E-4568-98DF-BDF471E99EAC}"/>
                </a:ext>
              </a:extLst>
            </p:cNvPr>
            <p:cNvCxnSpPr/>
            <p:nvPr/>
          </p:nvCxnSpPr>
          <p:spPr>
            <a:xfrm>
              <a:off x="3123755" y="3787028"/>
              <a:ext cx="864096"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Rak pil 32">
              <a:extLst>
                <a:ext uri="{FF2B5EF4-FFF2-40B4-BE49-F238E27FC236}">
                  <a16:creationId xmlns:a16="http://schemas.microsoft.com/office/drawing/2014/main" id="{5BFF7C74-E47D-4921-AD70-7F49A64E5705}"/>
                </a:ext>
              </a:extLst>
            </p:cNvPr>
            <p:cNvCxnSpPr/>
            <p:nvPr/>
          </p:nvCxnSpPr>
          <p:spPr>
            <a:xfrm flipV="1">
              <a:off x="3123755" y="3839960"/>
              <a:ext cx="864096" cy="12538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Rak pil 33">
              <a:extLst>
                <a:ext uri="{FF2B5EF4-FFF2-40B4-BE49-F238E27FC236}">
                  <a16:creationId xmlns:a16="http://schemas.microsoft.com/office/drawing/2014/main" id="{F39CCA5E-231F-4EAF-B82E-38A5C5246D2E}"/>
                </a:ext>
              </a:extLst>
            </p:cNvPr>
            <p:cNvCxnSpPr/>
            <p:nvPr/>
          </p:nvCxnSpPr>
          <p:spPr>
            <a:xfrm>
              <a:off x="3123755" y="4279950"/>
              <a:ext cx="864096" cy="12708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 name="Rak pil 34">
              <a:extLst>
                <a:ext uri="{FF2B5EF4-FFF2-40B4-BE49-F238E27FC236}">
                  <a16:creationId xmlns:a16="http://schemas.microsoft.com/office/drawing/2014/main" id="{4F4DB689-2DC9-430C-89BF-028E10F426AA}"/>
                </a:ext>
              </a:extLst>
            </p:cNvPr>
            <p:cNvCxnSpPr/>
            <p:nvPr/>
          </p:nvCxnSpPr>
          <p:spPr>
            <a:xfrm>
              <a:off x="3123755" y="4459970"/>
              <a:ext cx="864096"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 name="Rak pil 35">
              <a:extLst>
                <a:ext uri="{FF2B5EF4-FFF2-40B4-BE49-F238E27FC236}">
                  <a16:creationId xmlns:a16="http://schemas.microsoft.com/office/drawing/2014/main" id="{879D00AF-6636-42B4-8774-3C6E0927EB3E}"/>
                </a:ext>
              </a:extLst>
            </p:cNvPr>
            <p:cNvCxnSpPr/>
            <p:nvPr/>
          </p:nvCxnSpPr>
          <p:spPr>
            <a:xfrm flipV="1">
              <a:off x="3123755" y="4512902"/>
              <a:ext cx="864096" cy="12538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Rak pil 36">
              <a:extLst>
                <a:ext uri="{FF2B5EF4-FFF2-40B4-BE49-F238E27FC236}">
                  <a16:creationId xmlns:a16="http://schemas.microsoft.com/office/drawing/2014/main" id="{0701E582-5F01-4DA2-BAB2-2CB0BFA9A7F5}"/>
                </a:ext>
              </a:extLst>
            </p:cNvPr>
            <p:cNvCxnSpPr/>
            <p:nvPr/>
          </p:nvCxnSpPr>
          <p:spPr>
            <a:xfrm>
              <a:off x="3123755" y="4956104"/>
              <a:ext cx="864096" cy="12708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1" name="Rak pil 37">
              <a:extLst>
                <a:ext uri="{FF2B5EF4-FFF2-40B4-BE49-F238E27FC236}">
                  <a16:creationId xmlns:a16="http://schemas.microsoft.com/office/drawing/2014/main" id="{AAECE8E4-CD42-4464-9778-00904B4BD9BA}"/>
                </a:ext>
              </a:extLst>
            </p:cNvPr>
            <p:cNvCxnSpPr/>
            <p:nvPr/>
          </p:nvCxnSpPr>
          <p:spPr>
            <a:xfrm>
              <a:off x="3123755" y="5136124"/>
              <a:ext cx="864096"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Rak pil 38">
              <a:extLst>
                <a:ext uri="{FF2B5EF4-FFF2-40B4-BE49-F238E27FC236}">
                  <a16:creationId xmlns:a16="http://schemas.microsoft.com/office/drawing/2014/main" id="{926E4774-16C3-416E-90F3-C0C9523AF048}"/>
                </a:ext>
              </a:extLst>
            </p:cNvPr>
            <p:cNvCxnSpPr/>
            <p:nvPr/>
          </p:nvCxnSpPr>
          <p:spPr>
            <a:xfrm flipV="1">
              <a:off x="3123755" y="5189056"/>
              <a:ext cx="864096" cy="12538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Rak pil 39">
              <a:extLst>
                <a:ext uri="{FF2B5EF4-FFF2-40B4-BE49-F238E27FC236}">
                  <a16:creationId xmlns:a16="http://schemas.microsoft.com/office/drawing/2014/main" id="{7F28A38B-5006-433F-99D4-F2CF0F4CB6B9}"/>
                </a:ext>
              </a:extLst>
            </p:cNvPr>
            <p:cNvCxnSpPr/>
            <p:nvPr/>
          </p:nvCxnSpPr>
          <p:spPr>
            <a:xfrm>
              <a:off x="3123755" y="5628587"/>
              <a:ext cx="864096" cy="12708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4" name="Rak pil 40">
              <a:extLst>
                <a:ext uri="{FF2B5EF4-FFF2-40B4-BE49-F238E27FC236}">
                  <a16:creationId xmlns:a16="http://schemas.microsoft.com/office/drawing/2014/main" id="{1A08B14A-3B2B-4210-823F-7494ABC998AB}"/>
                </a:ext>
              </a:extLst>
            </p:cNvPr>
            <p:cNvCxnSpPr/>
            <p:nvPr/>
          </p:nvCxnSpPr>
          <p:spPr>
            <a:xfrm>
              <a:off x="3123755" y="5808607"/>
              <a:ext cx="864096"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5" name="Rak pil 41">
              <a:extLst>
                <a:ext uri="{FF2B5EF4-FFF2-40B4-BE49-F238E27FC236}">
                  <a16:creationId xmlns:a16="http://schemas.microsoft.com/office/drawing/2014/main" id="{BD4C1D65-5D49-46D6-B15C-D8F0B27A4F2D}"/>
                </a:ext>
              </a:extLst>
            </p:cNvPr>
            <p:cNvCxnSpPr/>
            <p:nvPr/>
          </p:nvCxnSpPr>
          <p:spPr>
            <a:xfrm flipV="1">
              <a:off x="3123755" y="5861539"/>
              <a:ext cx="864096" cy="12538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6" name="Rektangel: rundade hörn 35">
              <a:extLst>
                <a:ext uri="{FF2B5EF4-FFF2-40B4-BE49-F238E27FC236}">
                  <a16:creationId xmlns:a16="http://schemas.microsoft.com/office/drawing/2014/main" id="{08CD534E-2832-4E2F-AAB2-8D16E4FC9104}"/>
                </a:ext>
              </a:extLst>
            </p:cNvPr>
            <p:cNvSpPr/>
            <p:nvPr/>
          </p:nvSpPr>
          <p:spPr>
            <a:xfrm>
              <a:off x="6421839" y="3926931"/>
              <a:ext cx="879476" cy="360041"/>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67">
                  <a:solidFill>
                    <a:schemeClr val="bg1"/>
                  </a:solidFill>
                </a:rPr>
                <a:t>NKI</a:t>
              </a:r>
            </a:p>
          </p:txBody>
        </p:sp>
        <p:sp>
          <p:nvSpPr>
            <p:cNvPr id="37" name="Rektangel 36">
              <a:extLst>
                <a:ext uri="{FF2B5EF4-FFF2-40B4-BE49-F238E27FC236}">
                  <a16:creationId xmlns:a16="http://schemas.microsoft.com/office/drawing/2014/main" id="{766AC24D-291B-42C3-A9EC-F0F8EE4E2A55}"/>
                </a:ext>
              </a:extLst>
            </p:cNvPr>
            <p:cNvSpPr/>
            <p:nvPr/>
          </p:nvSpPr>
          <p:spPr>
            <a:xfrm>
              <a:off x="7718879" y="3019688"/>
              <a:ext cx="2151514" cy="2162789"/>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333" b="1">
                  <a:solidFill>
                    <a:schemeClr val="tx1"/>
                  </a:solidFill>
                </a:rPr>
                <a:t>NKI-betyg (3 frågor)</a:t>
              </a:r>
            </a:p>
            <a:p>
              <a:pPr marL="457189" indent="-457189">
                <a:buAutoNum type="arabicPeriod"/>
              </a:pPr>
              <a:r>
                <a:rPr lang="sv-SE" sz="1333">
                  <a:solidFill>
                    <a:schemeClr val="tx1"/>
                  </a:solidFill>
                </a:rPr>
                <a:t>Hur nöjd var du med hanteringen av ditt ärende i sin helhet?</a:t>
              </a:r>
            </a:p>
            <a:p>
              <a:pPr marL="457189" indent="-457189">
                <a:buAutoNum type="arabicPeriod"/>
              </a:pPr>
              <a:r>
                <a:rPr lang="sv-SE" sz="1333">
                  <a:solidFill>
                    <a:schemeClr val="tx1"/>
                  </a:solidFill>
                </a:rPr>
                <a:t>Hur väl uppfylldes dina förväntningar kring ditt ärende?</a:t>
              </a:r>
            </a:p>
            <a:p>
              <a:pPr marL="457189" indent="-457189">
                <a:buAutoNum type="arabicPeriod"/>
              </a:pPr>
              <a:r>
                <a:rPr lang="sv-SE" sz="1333">
                  <a:solidFill>
                    <a:schemeClr val="tx1"/>
                  </a:solidFill>
                </a:rPr>
                <a:t>Tänk dig en perfekt hantering av ditt ärende. Hur nära ett sådant ideal kom hanteringen av ditt ärende?</a:t>
              </a:r>
            </a:p>
          </p:txBody>
        </p:sp>
        <p:cxnSp>
          <p:nvCxnSpPr>
            <p:cNvPr id="38" name="Rak pil 44">
              <a:extLst>
                <a:ext uri="{FF2B5EF4-FFF2-40B4-BE49-F238E27FC236}">
                  <a16:creationId xmlns:a16="http://schemas.microsoft.com/office/drawing/2014/main" id="{B2359539-285B-4D1F-9B06-AFD5892A688E}"/>
                </a:ext>
              </a:extLst>
            </p:cNvPr>
            <p:cNvCxnSpPr/>
            <p:nvPr/>
          </p:nvCxnSpPr>
          <p:spPr>
            <a:xfrm flipH="1">
              <a:off x="7301315" y="3605307"/>
              <a:ext cx="397024" cy="501645"/>
            </a:xfrm>
            <a:prstGeom prst="straightConnector1">
              <a:avLst/>
            </a:prstGeom>
            <a:ln>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9" name="Rak pil 46">
              <a:extLst>
                <a:ext uri="{FF2B5EF4-FFF2-40B4-BE49-F238E27FC236}">
                  <a16:creationId xmlns:a16="http://schemas.microsoft.com/office/drawing/2014/main" id="{5BF90160-E8B3-4913-896A-1D5C4205C26A}"/>
                </a:ext>
              </a:extLst>
            </p:cNvPr>
            <p:cNvCxnSpPr/>
            <p:nvPr/>
          </p:nvCxnSpPr>
          <p:spPr>
            <a:xfrm>
              <a:off x="5392902" y="3117724"/>
              <a:ext cx="933412" cy="93900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0" name="Rak pil 47">
              <a:extLst>
                <a:ext uri="{FF2B5EF4-FFF2-40B4-BE49-F238E27FC236}">
                  <a16:creationId xmlns:a16="http://schemas.microsoft.com/office/drawing/2014/main" id="{A8762FE7-87C6-44D0-A214-4F995EE1A0C2}"/>
                </a:ext>
              </a:extLst>
            </p:cNvPr>
            <p:cNvCxnSpPr/>
            <p:nvPr/>
          </p:nvCxnSpPr>
          <p:spPr>
            <a:xfrm>
              <a:off x="5392902" y="3786871"/>
              <a:ext cx="899240" cy="31421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1" name="Rak pil 48">
              <a:extLst>
                <a:ext uri="{FF2B5EF4-FFF2-40B4-BE49-F238E27FC236}">
                  <a16:creationId xmlns:a16="http://schemas.microsoft.com/office/drawing/2014/main" id="{40734052-B092-4DAA-8CEF-861DB0276151}"/>
                </a:ext>
              </a:extLst>
            </p:cNvPr>
            <p:cNvCxnSpPr/>
            <p:nvPr/>
          </p:nvCxnSpPr>
          <p:spPr>
            <a:xfrm flipV="1">
              <a:off x="5392902" y="4133792"/>
              <a:ext cx="891136" cy="32386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2" name="Rak pil 49">
              <a:extLst>
                <a:ext uri="{FF2B5EF4-FFF2-40B4-BE49-F238E27FC236}">
                  <a16:creationId xmlns:a16="http://schemas.microsoft.com/office/drawing/2014/main" id="{B2AA6752-18F8-4226-9F62-9E8B79AC2273}"/>
                </a:ext>
              </a:extLst>
            </p:cNvPr>
            <p:cNvCxnSpPr/>
            <p:nvPr/>
          </p:nvCxnSpPr>
          <p:spPr>
            <a:xfrm flipV="1">
              <a:off x="5392902" y="4181419"/>
              <a:ext cx="922733" cy="95409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3" name="Rak pil 50">
              <a:extLst>
                <a:ext uri="{FF2B5EF4-FFF2-40B4-BE49-F238E27FC236}">
                  <a16:creationId xmlns:a16="http://schemas.microsoft.com/office/drawing/2014/main" id="{23FE8116-65AA-4252-8425-548CDD89AD7F}"/>
                </a:ext>
              </a:extLst>
            </p:cNvPr>
            <p:cNvCxnSpPr/>
            <p:nvPr/>
          </p:nvCxnSpPr>
          <p:spPr>
            <a:xfrm flipV="1">
              <a:off x="5392902" y="4225769"/>
              <a:ext cx="973440" cy="157649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4" name="Rak pil 85">
              <a:extLst>
                <a:ext uri="{FF2B5EF4-FFF2-40B4-BE49-F238E27FC236}">
                  <a16:creationId xmlns:a16="http://schemas.microsoft.com/office/drawing/2014/main" id="{61EC14E3-8D9D-45D7-B734-33B69C962DF6}"/>
                </a:ext>
              </a:extLst>
            </p:cNvPr>
            <p:cNvCxnSpPr>
              <a:stCxn id="37" idx="1"/>
            </p:cNvCxnSpPr>
            <p:nvPr/>
          </p:nvCxnSpPr>
          <p:spPr>
            <a:xfrm flipH="1">
              <a:off x="7301315" y="4101083"/>
              <a:ext cx="417565" cy="5869"/>
            </a:xfrm>
            <a:prstGeom prst="straightConnector1">
              <a:avLst/>
            </a:prstGeom>
            <a:ln>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45" name="Rak pil 86">
              <a:extLst>
                <a:ext uri="{FF2B5EF4-FFF2-40B4-BE49-F238E27FC236}">
                  <a16:creationId xmlns:a16="http://schemas.microsoft.com/office/drawing/2014/main" id="{1E029E4E-EF21-4205-8D8F-613EC8822CC8}"/>
                </a:ext>
              </a:extLst>
            </p:cNvPr>
            <p:cNvCxnSpPr/>
            <p:nvPr/>
          </p:nvCxnSpPr>
          <p:spPr>
            <a:xfrm flipH="1" flipV="1">
              <a:off x="7301315" y="4106952"/>
              <a:ext cx="397024" cy="530726"/>
            </a:xfrm>
            <a:prstGeom prst="straightConnector1">
              <a:avLst/>
            </a:prstGeom>
            <a:ln>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46" name="Rak pil 97">
              <a:extLst>
                <a:ext uri="{FF2B5EF4-FFF2-40B4-BE49-F238E27FC236}">
                  <a16:creationId xmlns:a16="http://schemas.microsoft.com/office/drawing/2014/main" id="{0167B245-13AF-4012-9294-62351F843ECD}"/>
                </a:ext>
              </a:extLst>
            </p:cNvPr>
            <p:cNvCxnSpPr/>
            <p:nvPr/>
          </p:nvCxnSpPr>
          <p:spPr>
            <a:xfrm>
              <a:off x="5392902" y="2439868"/>
              <a:ext cx="971926" cy="15805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7" name="textruta 46">
              <a:extLst>
                <a:ext uri="{FF2B5EF4-FFF2-40B4-BE49-F238E27FC236}">
                  <a16:creationId xmlns:a16="http://schemas.microsoft.com/office/drawing/2014/main" id="{85E5E584-53F0-456C-8CB3-48D09D1A1C86}"/>
                </a:ext>
              </a:extLst>
            </p:cNvPr>
            <p:cNvSpPr txBox="1"/>
            <p:nvPr/>
          </p:nvSpPr>
          <p:spPr>
            <a:xfrm>
              <a:off x="1838038" y="1849535"/>
              <a:ext cx="1261615" cy="263893"/>
            </a:xfrm>
            <a:prstGeom prst="rect">
              <a:avLst/>
            </a:prstGeom>
            <a:noFill/>
          </p:spPr>
          <p:txBody>
            <a:bodyPr wrap="square" rtlCol="0">
              <a:spAutoFit/>
            </a:bodyPr>
            <a:lstStyle/>
            <a:p>
              <a:pPr algn="ctr"/>
              <a:r>
                <a:rPr lang="sv-SE" sz="1400" b="1"/>
                <a:t>Indikatorer</a:t>
              </a:r>
            </a:p>
          </p:txBody>
        </p:sp>
        <p:sp>
          <p:nvSpPr>
            <p:cNvPr id="48" name="textruta 47">
              <a:extLst>
                <a:ext uri="{FF2B5EF4-FFF2-40B4-BE49-F238E27FC236}">
                  <a16:creationId xmlns:a16="http://schemas.microsoft.com/office/drawing/2014/main" id="{189F64F7-D82A-469A-A003-72E4BB198AD8}"/>
                </a:ext>
              </a:extLst>
            </p:cNvPr>
            <p:cNvSpPr txBox="1"/>
            <p:nvPr/>
          </p:nvSpPr>
          <p:spPr>
            <a:xfrm>
              <a:off x="3872376" y="1849535"/>
              <a:ext cx="1729288" cy="263893"/>
            </a:xfrm>
            <a:prstGeom prst="rect">
              <a:avLst/>
            </a:prstGeom>
            <a:noFill/>
          </p:spPr>
          <p:txBody>
            <a:bodyPr wrap="square" rtlCol="0">
              <a:spAutoFit/>
            </a:bodyPr>
            <a:lstStyle/>
            <a:p>
              <a:pPr algn="ctr"/>
              <a:r>
                <a:rPr lang="sv-SE" sz="1400" b="1"/>
                <a:t>Servicefaktorer</a:t>
              </a:r>
            </a:p>
          </p:txBody>
        </p:sp>
      </p:grpSp>
    </p:spTree>
    <p:extLst>
      <p:ext uri="{BB962C8B-B14F-4D97-AF65-F5344CB8AC3E}">
        <p14:creationId xmlns:p14="http://schemas.microsoft.com/office/powerpoint/2010/main" val="401319228"/>
      </p:ext>
    </p:extLst>
  </p:cSld>
  <p:clrMapOvr>
    <a:masterClrMapping/>
  </p:clrMapOvr>
  <p:transition/>
  <p:timing/>
</p:sld>
</file>

<file path=ppt/tags/tag1.xml><?xml version="1.0" encoding="utf-8"?>
<p:tagLst xmlns:p="http://schemas.openxmlformats.org/presentationml/2006/main">
  <p:tag name="AS_NET" val="4.0.30319.42000"/>
  <p:tag name="AS_OS" val="Microsoft Windows NT 10.0.22621.0"/>
  <p:tag name="AS_RELEASE_DATE" val="2021.03.14"/>
  <p:tag name="AS_TITLE" val="Aspose.Slides for .NET Standard 2.0"/>
  <p:tag name="AS_VERSION" val="21.3"/>
</p:tagLst>
</file>

<file path=ppt/theme/theme1.xml><?xml version="1.0" encoding="utf-8"?>
<a:theme xmlns:r="http://schemas.openxmlformats.org/officeDocument/2006/relationships" xmlns:a="http://schemas.openxmlformats.org/drawingml/2006/main" name="Rapporttema Arial">
  <a:themeElements>
    <a:clrScheme name="Origo 2021">
      <a:dk1>
        <a:srgbClr val="212121"/>
      </a:dk1>
      <a:lt1>
        <a:srgbClr val="FFFFFF"/>
      </a:lt1>
      <a:dk2>
        <a:srgbClr val="8C8C8C"/>
      </a:dk2>
      <a:lt2>
        <a:srgbClr val="F3FADD"/>
      </a:lt2>
      <a:accent1>
        <a:srgbClr val="624764"/>
      </a:accent1>
      <a:accent2>
        <a:srgbClr val="C1646E"/>
      </a:accent2>
      <a:accent3>
        <a:srgbClr val="EBBC71"/>
      </a:accent3>
      <a:accent4>
        <a:srgbClr val="D1D1D1"/>
      </a:accent4>
      <a:accent5>
        <a:srgbClr val="92E7E2"/>
      </a:accent5>
      <a:accent6>
        <a:srgbClr val="75B990"/>
      </a:accent6>
      <a:hlink>
        <a:srgbClr val="C1646E"/>
      </a:hlink>
      <a:folHlink>
        <a:srgbClr val="C1646E"/>
      </a:folHlink>
    </a:clrScheme>
    <a:fontScheme name="Origo 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Rapportmall (Arial).potx" id="{F753E6E5-CDF6-4C04-9364-F2DE9E2B403F}" vid="{AB2DDAF9-1C7E-44C4-BD60-6CACC5DA7311}"/>
    </a:ext>
  </a:extLst>
</a:theme>
</file>

<file path=ppt/theme/theme2.xml><?xml version="1.0" encoding="utf-8"?>
<a:theme xmlns:r="http://schemas.openxmlformats.org/officeDocument/2006/relationships"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r="http://schemas.openxmlformats.org/officeDocument/2006/relationships"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C2FAE00A6114D428E3CE9A3274C9BDE" ma:contentTypeVersion="10" ma:contentTypeDescription="Skapa ett nytt dokument." ma:contentTypeScope="" ma:versionID="eb00037c4b3efe12ddf977fd7c465135">
  <xsd:schema xmlns:xsd="http://www.w3.org/2001/XMLSchema" xmlns:xs="http://www.w3.org/2001/XMLSchema" xmlns:p="http://schemas.microsoft.com/office/2006/metadata/properties" xmlns:ns3="81e45317-750c-488e-b067-435704b2488f" xmlns:ns4="5ed164e9-c72a-45e2-8714-c7468e7b283c" targetNamespace="http://schemas.microsoft.com/office/2006/metadata/properties" ma:root="true" ma:fieldsID="80efb725421335ab3e2e858922709e5c" ns3:_="" ns4:_="">
    <xsd:import namespace="81e45317-750c-488e-b067-435704b2488f"/>
    <xsd:import namespace="5ed164e9-c72a-45e2-8714-c7468e7b283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e45317-750c-488e-b067-435704b2488f"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d164e9-c72a-45e2-8714-c7468e7b283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57068C-1A74-4AED-98DB-F74E2E796005}">
  <ds:schemaRefs>
    <ds:schemaRef ds:uri="http://schemas.microsoft.com/sharepoint/v3/contenttype/forms"/>
  </ds:schemaRefs>
</ds:datastoreItem>
</file>

<file path=customXml/itemProps2.xml><?xml version="1.0" encoding="utf-8"?>
<ds:datastoreItem xmlns:ds="http://schemas.openxmlformats.org/officeDocument/2006/customXml" ds:itemID="{D04A744E-0E80-4132-BB39-C0403E1E11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e45317-750c-488e-b067-435704b2488f"/>
    <ds:schemaRef ds:uri="5ed164e9-c72a-45e2-8714-c7468e7b2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C2E440-CFC1-4E4A-ABDC-B499A90ADA72}">
  <ds:schemaRefs>
    <ds:schemaRef ds:uri="http://schemas.openxmlformats.org/package/2006/metadata/core-properties"/>
    <ds:schemaRef ds:uri="http://purl.org/dc/terms/"/>
    <ds:schemaRef ds:uri="http://purl.org/dc/elements/1.1/"/>
    <ds:schemaRef ds:uri="http://schemas.microsoft.com/office/2006/metadata/properties"/>
    <ds:schemaRef ds:uri="81e45317-750c-488e-b067-435704b2488f"/>
    <ds:schemaRef ds:uri="5ed164e9-c72a-45e2-8714-c7468e7b283c"/>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vt="http://schemas.openxmlformats.org/officeDocument/2006/docPropsVTypes" xmlns="http://schemas.openxmlformats.org/officeDocument/2006/extended-properties">
  <Template>Rapportmall (Arial)</Template>
  <Company>Jonas Englund</Company>
  <PresentationFormat>Widescreen</PresentationFormat>
  <Paragraphs>363</Paragraphs>
  <Slides>92</Slides>
  <Notes>0</Notes>
  <TotalTime>183</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92</vt:i4>
      </vt:variant>
    </vt:vector>
  </HeadingPairs>
  <TitlesOfParts>
    <vt:vector baseType="lpstr" size="100">
      <vt:lpstr>Arial</vt:lpstr>
      <vt:lpstr>Roboto Slab Light</vt:lpstr>
      <vt:lpstr>Roboto Slab Bold</vt:lpstr>
      <vt:lpstr>Wingdings</vt:lpstr>
      <vt:lpstr>Roboto Light</vt:lpstr>
      <vt:lpstr>Roboto Bold</vt:lpstr>
      <vt:lpstr>Calibri</vt:lpstr>
      <vt:lpstr>Rapporttema Arial</vt:lpstr>
      <vt:lpstr>Löpande Insikt 2022 Uppföljning av kommunens service (NKI)(Ärenden med beslutsdatum januari-december 2022)</vt:lpstr>
      <vt:lpstr>Innehåll</vt:lpstr>
      <vt:lpstr>Bakgrund</vt:lpstr>
      <vt:lpstr>Om undersökningen</vt:lpstr>
      <vt:lpstr>Om undersökningen</vt:lpstr>
      <vt:lpstr>Om undersökningen</vt:lpstr>
      <vt:lpstr>Referensdata</vt:lpstr>
      <vt:lpstr>Antal ärenden och svarsfrekvenser</vt:lpstr>
      <vt:lpstr>Ärendefördelning</vt:lpstr>
      <vt:lpstr>Totalt</vt:lpstr>
      <vt:lpstr>TotaltSammanfattning och rekommendationer</vt:lpstr>
      <vt:lpstr>TotaltServiceområden</vt:lpstr>
      <vt:lpstr>TotaltMyndighetsområden (NKI)</vt:lpstr>
      <vt:lpstr>TotaltServiceområden &amp; Myndighetsområden</vt:lpstr>
      <vt:lpstr>TotaltSvarsfördelning</vt:lpstr>
      <vt:lpstr>*Landsbygdskommun med besöksnäring Totalt 2022Effektmått och förklaringsgrad</vt:lpstr>
      <vt:lpstr>*Landsbygdskommun med besöksnäring Totalt 2022Prioriteringsmatris</vt:lpstr>
      <vt:lpstr>TotaltFakta om respondenterna</vt:lpstr>
      <vt:lpstr>TotaltFakta om respondenterna</vt:lpstr>
      <vt:lpstr>TotaltFakta om respondenterna</vt:lpstr>
      <vt:lpstr>TotaltFakta om respondenterna</vt:lpstr>
      <vt:lpstr>TotaltFakta om respondenterna</vt:lpstr>
      <vt:lpstr>TotaltFakta om respondenterna</vt:lpstr>
      <vt:lpstr>TotaltFakta om respondenterna</vt:lpstr>
      <vt:lpstr>Jämförelser mellan grupper</vt:lpstr>
      <vt:lpstr>Jämförelser mellan grupperKön</vt:lpstr>
      <vt:lpstr>Jämförelser mellan grupperÅlder</vt:lpstr>
      <vt:lpstr>Jämförelser mellan grupperBransch</vt:lpstr>
      <vt:lpstr>Jämförelser mellan grupperAntal anställda</vt:lpstr>
      <vt:lpstr>Jämförelser mellan grupperBeslut (tillstånd/anmälan)</vt:lpstr>
      <vt:lpstr>Jämförelser mellan grupperBeslut (tillsyn)</vt:lpstr>
      <vt:lpstr>Jämförelser mellan grupperKontaktsätt</vt:lpstr>
      <vt:lpstr>Jämförelser mellan grupperInformation om tjänster</vt:lpstr>
      <vt:lpstr>Jämförelser mellan grupperAvgift rimlig</vt:lpstr>
      <vt:lpstr>Jämförelser mellan grupperErfarenhet</vt:lpstr>
      <vt:lpstr>Jämförelser mellan grupperTidigare kontakt</vt:lpstr>
      <vt:lpstr>Jämförelser mellan grupperHandläggningstid (fr. ankomstdatum)</vt:lpstr>
      <vt:lpstr>Bygglov</vt:lpstr>
      <vt:lpstr>BygglovSammanfattning och rekommendationer</vt:lpstr>
      <vt:lpstr>BygglovServiceområden</vt:lpstr>
      <vt:lpstr>BygglovSvarsfördelning</vt:lpstr>
      <vt:lpstr>*Landsbygdskommun med besöksnäring Bygglov 2022Effektmått och förklaringsgrad</vt:lpstr>
      <vt:lpstr>*Landsbygdskommun med besöksnäring Bygglov 2022Prioriteringsmatris</vt:lpstr>
      <vt:lpstr>BygglovFakta om respondenterna</vt:lpstr>
      <vt:lpstr>BygglovFakta om respondenterna</vt:lpstr>
      <vt:lpstr>BygglovFakta om respondenterna</vt:lpstr>
      <vt:lpstr>BygglovFakta om respondenterna</vt:lpstr>
      <vt:lpstr>BygglovFakta om respondenterna</vt:lpstr>
      <vt:lpstr>BygglovFakta om respondenterna</vt:lpstr>
      <vt:lpstr>BygglovFakta om respondenterna</vt:lpstr>
      <vt:lpstr>BygglovFakta om respondenterna</vt:lpstr>
      <vt:lpstr>Miljö- och hälsoskydd</vt:lpstr>
      <vt:lpstr>Miljö- och hälsoskyddSammanfattning och rekommendationer</vt:lpstr>
      <vt:lpstr>Miljö- och hälsoskyddServiceområden</vt:lpstr>
      <vt:lpstr>Miljö- och hälsoskyddSvarsfördelning</vt:lpstr>
      <vt:lpstr>*Landsbygdskommun med besöksnäring Miljö- och hälsoskydd 2022Effektmått och förklaringsgrad</vt:lpstr>
      <vt:lpstr>*Landsbygdskommun med besöksnäring Miljö- och hälsoskydd 2022Prioriteringsmatris</vt:lpstr>
      <vt:lpstr>Miljö- och hälsoskyddFakta om respondenterna</vt:lpstr>
      <vt:lpstr>Miljö- och hälsoskyddFakta om respondenterna</vt:lpstr>
      <vt:lpstr>Miljö- och hälsoskyddFakta om respondenterna</vt:lpstr>
      <vt:lpstr>Miljö- och hälsoskyddFakta om respondenterna</vt:lpstr>
      <vt:lpstr>Miljö- och hälsoskyddFakta om respondenterna</vt:lpstr>
      <vt:lpstr>Miljö- och hälsoskyddFakta om respondenterna</vt:lpstr>
      <vt:lpstr>Livsmedelskontroll</vt:lpstr>
      <vt:lpstr>LivsmedelskontrollSammanfattning och rekommendationer</vt:lpstr>
      <vt:lpstr>LivsmedelskontrollServiceområden</vt:lpstr>
      <vt:lpstr>LivsmedelskontrollSvarsfördelning</vt:lpstr>
      <vt:lpstr>*Landsbygdskommun med besöksnäring Livsmedelskontroll 2022Effektmått och förklaringsgrad</vt:lpstr>
      <vt:lpstr>*Landsbygdskommun med besöksnäring Livsmedelskontroll 2022Prioriteringsmatris</vt:lpstr>
      <vt:lpstr>LivsmedelskontrollFakta om respondenterna</vt:lpstr>
      <vt:lpstr>LivsmedelskontrollFakta om respondenterna</vt:lpstr>
      <vt:lpstr>LivsmedelskontrollFakta om respondenterna</vt:lpstr>
      <vt:lpstr>LivsmedelskontrollFakta om respondenterna</vt:lpstr>
      <vt:lpstr>LivsmedelskontrollFakta om respondenterna</vt:lpstr>
      <vt:lpstr>LivsmedelskontrollFakta om respondenterna</vt:lpstr>
      <vt:lpstr>LivsmedelskontrollFakta om respondenterna</vt:lpstr>
      <vt:lpstr>Serveringstillstånd</vt:lpstr>
      <vt:lpstr>ServeringstillståndSammanfattning och rekommendationer</vt:lpstr>
      <vt:lpstr>ServeringstillståndServiceområden</vt:lpstr>
      <vt:lpstr>ServeringstillståndSvarsfördelning</vt:lpstr>
      <vt:lpstr>ServeringstillståndFakta om respondenterna</vt:lpstr>
      <vt:lpstr>ServeringstillståndFakta om respondenterna</vt:lpstr>
      <vt:lpstr>ServeringstillståndFakta om respondenterna</vt:lpstr>
      <vt:lpstr>ServeringstillståndFakta om respondenterna</vt:lpstr>
      <vt:lpstr>ServeringstillståndFakta om respondenterna</vt:lpstr>
      <vt:lpstr>Modellbeskrivning</vt:lpstr>
      <vt:lpstr>Modellbeskrivning</vt:lpstr>
      <vt:lpstr>Modellbeskrivning</vt:lpstr>
      <vt:lpstr>Modellbeskrivning</vt:lpstr>
      <vt:lpstr>Modellbeskrivning</vt:lpstr>
      <vt:lpstr>Modellbeskrivning</vt:lpstr>
      <vt:lpstr>Modellbeskrivning</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Löpande insikt [År]   Uppföljning av  kommunens service (NKI)</dc:title>
  <dc:creator>Theres Sjölin</dc:creator>
  <cp:lastModifiedBy>Torkel Söderhult</cp:lastModifiedBy>
  <cp:revision>41</cp:revision>
  <dcterms:created xsi:type="dcterms:W3CDTF">2021-04-20T10:20:56Z</dcterms:created>
  <dcterms:modified xsi:type="dcterms:W3CDTF">2023-04-25T05:54:39Z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0x0101000C2FAE00A6114D428E3CE9A3274C9BDE</vt:lpwstr>
  </property>
</Properties>
</file>